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6" r:id="rId2"/>
    <p:sldId id="262" r:id="rId3"/>
    <p:sldId id="279" r:id="rId4"/>
    <p:sldId id="277" r:id="rId5"/>
    <p:sldId id="278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300" r:id="rId15"/>
    <p:sldId id="288" r:id="rId16"/>
    <p:sldId id="289" r:id="rId17"/>
    <p:sldId id="290" r:id="rId18"/>
    <p:sldId id="291" r:id="rId19"/>
    <p:sldId id="292" r:id="rId20"/>
    <p:sldId id="294" r:id="rId21"/>
    <p:sldId id="293" r:id="rId22"/>
    <p:sldId id="295" r:id="rId23"/>
    <p:sldId id="296" r:id="rId24"/>
    <p:sldId id="297" r:id="rId25"/>
    <p:sldId id="298" r:id="rId26"/>
    <p:sldId id="299" r:id="rId27"/>
  </p:sldIdLst>
  <p:sldSz cx="10691813" cy="7559675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975">
          <p15:clr>
            <a:srgbClr val="A4A3A4"/>
          </p15:clr>
        </p15:guide>
        <p15:guide id="2" orient="horz" pos="861">
          <p15:clr>
            <a:srgbClr val="A4A3A4"/>
          </p15:clr>
        </p15:guide>
        <p15:guide id="3" pos="192">
          <p15:clr>
            <a:srgbClr val="A4A3A4"/>
          </p15:clr>
        </p15:guide>
        <p15:guide id="4" pos="3434">
          <p15:clr>
            <a:srgbClr val="A4A3A4"/>
          </p15:clr>
        </p15:guide>
        <p15:guide id="5" pos="3298">
          <p15:clr>
            <a:srgbClr val="A4A3A4"/>
          </p15:clr>
        </p15:guide>
        <p15:guide id="6" pos="65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8BE"/>
    <a:srgbClr val="79ADDD"/>
    <a:srgbClr val="CEE8E6"/>
    <a:srgbClr val="DC8E02"/>
    <a:srgbClr val="6DA6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22" autoAdjust="0"/>
    <p:restoredTop sz="99060" autoAdjust="0"/>
  </p:normalViewPr>
  <p:slideViewPr>
    <p:cSldViewPr snapToGrid="0">
      <p:cViewPr>
        <p:scale>
          <a:sx n="110" d="100"/>
          <a:sy n="110" d="100"/>
        </p:scale>
        <p:origin x="90" y="366"/>
      </p:cViewPr>
      <p:guideLst>
        <p:guide orient="horz" pos="1016"/>
        <p:guide orient="horz" pos="833"/>
        <p:guide orient="horz" pos="381"/>
        <p:guide orient="horz" pos="4425"/>
        <p:guide orient="horz" pos="578"/>
        <p:guide orient="horz" pos="1051"/>
        <p:guide pos="192"/>
        <p:guide pos="3434"/>
        <p:guide pos="3298"/>
        <p:guide pos="6542"/>
        <p:guide pos="3367"/>
        <p:guide pos="1356"/>
        <p:guide pos="1590"/>
        <p:guide pos="5132"/>
        <p:guide pos="4266"/>
        <p:guide pos="567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90" d="100"/>
          <a:sy n="90" d="100"/>
        </p:scale>
        <p:origin x="3696" y="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67D071-2212-4B32-A7F8-755FD54BBEBC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D3B11D-E9EF-4B15-ADCA-FF5B34555D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871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B17AB0-AF0F-461E-B4E1-5C660C8CDFC7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4538"/>
            <a:ext cx="52641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67367-6F52-4B19-AADD-A36221FC86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7453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12"/>
          <a:stretch/>
        </p:blipFill>
        <p:spPr>
          <a:xfrm>
            <a:off x="0" y="-24276"/>
            <a:ext cx="7560196" cy="757862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8"/>
          <a:stretch/>
        </p:blipFill>
        <p:spPr>
          <a:xfrm>
            <a:off x="4542687" y="3062441"/>
            <a:ext cx="6149126" cy="4505326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 rot="19412449">
            <a:off x="5100347" y="6439354"/>
            <a:ext cx="239360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Best Ideas &amp; Effecient Communication</a:t>
            </a:r>
            <a:endParaRPr lang="ko-KR" altLang="en-US" sz="1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grpSp>
        <p:nvGrpSpPr>
          <p:cNvPr id="21" name="그룹 20"/>
          <p:cNvGrpSpPr/>
          <p:nvPr userDrawn="1"/>
        </p:nvGrpSpPr>
        <p:grpSpPr>
          <a:xfrm>
            <a:off x="0" y="0"/>
            <a:ext cx="3681143" cy="957918"/>
            <a:chOff x="4759" y="-12700"/>
            <a:chExt cx="4750267" cy="1236129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133" b="-1"/>
            <a:stretch/>
          </p:blipFill>
          <p:spPr>
            <a:xfrm>
              <a:off x="4759" y="-9526"/>
              <a:ext cx="1647087" cy="1232955"/>
            </a:xfrm>
            <a:prstGeom prst="rect">
              <a:avLst/>
            </a:prstGeom>
          </p:spPr>
        </p:pic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18897" y="-12700"/>
              <a:ext cx="1236129" cy="1236129"/>
            </a:xfrm>
            <a:prstGeom prst="rect">
              <a:avLst/>
            </a:prstGeom>
          </p:spPr>
        </p:pic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7727" y="-12700"/>
              <a:ext cx="1236129" cy="1236129"/>
            </a:xfrm>
            <a:prstGeom prst="rect">
              <a:avLst/>
            </a:prstGeom>
          </p:spPr>
        </p:pic>
        <p:sp>
          <p:nvSpPr>
            <p:cNvPr id="17" name="직사각형 16"/>
            <p:cNvSpPr/>
            <p:nvPr userDrawn="1"/>
          </p:nvSpPr>
          <p:spPr>
            <a:xfrm>
              <a:off x="3000909" y="-12700"/>
              <a:ext cx="449289" cy="123612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8" name="TextBox 17"/>
          <p:cNvSpPr txBox="1"/>
          <p:nvPr userDrawn="1"/>
        </p:nvSpPr>
        <p:spPr>
          <a:xfrm>
            <a:off x="1558855" y="2594982"/>
            <a:ext cx="75777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spc="-150" dirty="0" smtClean="0">
                <a:solidFill>
                  <a:srgbClr val="0070C0"/>
                </a:solidFill>
                <a:latin typeface="한국에너지공단체" panose="02020603020101020101" pitchFamily="18" charset="-127"/>
                <a:ea typeface="한국에너지공단체" panose="02020603020101020101" pitchFamily="18" charset="-127"/>
              </a:rPr>
              <a:t>효율관리제도 고효율인증시스템</a:t>
            </a:r>
            <a:endParaRPr lang="ko-KR" altLang="en-US" sz="4400" spc="-150" dirty="0">
              <a:solidFill>
                <a:srgbClr val="0070C0"/>
              </a:solidFill>
              <a:latin typeface="한국에너지공단체" panose="02020603020101020101" pitchFamily="18" charset="-127"/>
              <a:ea typeface="한국에너지공단체" panose="02020603020101020101" pitchFamily="18" charset="-127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6787000" y="3361422"/>
            <a:ext cx="233269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2100" dirty="0" smtClean="0">
                <a:solidFill>
                  <a:schemeClr val="bg1">
                    <a:lumMod val="65000"/>
                  </a:schemeClr>
                </a:solidFill>
                <a:latin typeface="한국에너지공단체" panose="02020603020101020101" pitchFamily="18" charset="-127"/>
                <a:ea typeface="한국에너지공단체" panose="02020603020101020101" pitchFamily="18" charset="-127"/>
              </a:rPr>
              <a:t>업체사용자 매뉴얼</a:t>
            </a:r>
            <a:endParaRPr lang="ko-KR" altLang="en-US" sz="2100" dirty="0">
              <a:solidFill>
                <a:schemeClr val="bg1">
                  <a:lumMod val="65000"/>
                </a:schemeClr>
              </a:solidFill>
              <a:latin typeface="한국에너지공단체" panose="02020603020101020101" pitchFamily="18" charset="-127"/>
              <a:ea typeface="한국에너지공단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20558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" y="0"/>
            <a:ext cx="10691076" cy="75601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2"/>
            <a:ext cx="7559675" cy="764379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0" y="1"/>
            <a:ext cx="10691814" cy="165100"/>
          </a:xfrm>
          <a:prstGeom prst="rect">
            <a:avLst/>
          </a:prstGeom>
          <a:solidFill>
            <a:srgbClr val="07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텍스트 개체 틀 16"/>
          <p:cNvSpPr>
            <a:spLocks noGrp="1"/>
          </p:cNvSpPr>
          <p:nvPr>
            <p:ph type="body" sz="quarter" idx="13" hasCustomPrompt="1"/>
          </p:nvPr>
        </p:nvSpPr>
        <p:spPr>
          <a:xfrm>
            <a:off x="303161" y="607099"/>
            <a:ext cx="987346" cy="71528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400" b="1">
                <a:solidFill>
                  <a:srgbClr val="077ABD"/>
                </a:solidFill>
                <a:latin typeface="한국에너지공단체" panose="02020603020101020101" pitchFamily="18" charset="-127"/>
                <a:ea typeface="한국에너지공단체" panose="02020603020101020101" pitchFamily="18" charset="-127"/>
              </a:defRPr>
            </a:lvl1pPr>
          </a:lstStyle>
          <a:p>
            <a:pPr lvl="0"/>
            <a:r>
              <a:rPr lang="en-US" altLang="ko-KR" dirty="0" smtClean="0"/>
              <a:t>05</a:t>
            </a:r>
            <a:endParaRPr lang="ko-KR" altLang="en-US" dirty="0" smtClean="0"/>
          </a:p>
        </p:txBody>
      </p:sp>
      <p:sp>
        <p:nvSpPr>
          <p:cNvPr id="11" name="텍스트 개체 틀 18"/>
          <p:cNvSpPr>
            <a:spLocks noGrp="1"/>
          </p:cNvSpPr>
          <p:nvPr>
            <p:ph type="body" sz="quarter" idx="14" hasCustomPrompt="1"/>
          </p:nvPr>
        </p:nvSpPr>
        <p:spPr>
          <a:xfrm>
            <a:off x="1310940" y="903922"/>
            <a:ext cx="5920740" cy="41846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2400" b="1">
                <a:solidFill>
                  <a:srgbClr val="077ABD"/>
                </a:solidFill>
                <a:latin typeface="한국에너지공단체" panose="02020603020101020101" pitchFamily="18" charset="-127"/>
                <a:ea typeface="한국에너지공단체" panose="02020603020101020101" pitchFamily="18" charset="-127"/>
              </a:defRPr>
            </a:lvl1pPr>
          </a:lstStyle>
          <a:p>
            <a:pPr lvl="0"/>
            <a:r>
              <a:rPr lang="ko-KR" altLang="en-US" dirty="0" smtClean="0"/>
              <a:t>표준 프레임워크 적용</a:t>
            </a:r>
          </a:p>
        </p:txBody>
      </p:sp>
      <p:sp>
        <p:nvSpPr>
          <p:cNvPr id="12" name="텍스트 개체 틀 18"/>
          <p:cNvSpPr>
            <a:spLocks noGrp="1"/>
          </p:cNvSpPr>
          <p:nvPr>
            <p:ph type="body" sz="quarter" idx="15" hasCustomPrompt="1"/>
          </p:nvPr>
        </p:nvSpPr>
        <p:spPr>
          <a:xfrm>
            <a:off x="1310940" y="600641"/>
            <a:ext cx="5920740" cy="28347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 b="1">
                <a:solidFill>
                  <a:schemeClr val="bg1">
                    <a:lumMod val="50000"/>
                  </a:schemeClr>
                </a:solidFill>
                <a:latin typeface="한국에너지공단체" panose="02020603020101020101" pitchFamily="18" charset="-127"/>
                <a:ea typeface="한국에너지공단체" panose="02020603020101020101" pitchFamily="18" charset="-127"/>
              </a:defRPr>
            </a:lvl1pPr>
          </a:lstStyle>
          <a:p>
            <a:pPr lvl="0"/>
            <a:r>
              <a:rPr lang="ko-KR" altLang="en-US" dirty="0" smtClean="0"/>
              <a:t>전략 및 방법론</a:t>
            </a:r>
          </a:p>
        </p:txBody>
      </p:sp>
      <p:sp>
        <p:nvSpPr>
          <p:cNvPr id="15" name="직사각형 14"/>
          <p:cNvSpPr/>
          <p:nvPr userDrawn="1"/>
        </p:nvSpPr>
        <p:spPr>
          <a:xfrm>
            <a:off x="1" y="7243762"/>
            <a:ext cx="10691814" cy="315913"/>
          </a:xfrm>
          <a:prstGeom prst="rect">
            <a:avLst/>
          </a:prstGeom>
          <a:solidFill>
            <a:srgbClr val="07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 userDrawn="1"/>
        </p:nvSpPr>
        <p:spPr>
          <a:xfrm>
            <a:off x="7485905" y="7257462"/>
            <a:ext cx="253466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r" defTabSz="914400" rtl="0" eaLnBrk="1" latinLnBrk="1" hangingPunct="1"/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[ </a:t>
            </a:r>
            <a:r>
              <a:rPr lang="ko-KR" altLang="en-US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고효율인증시스템 </a:t>
            </a:r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– </a:t>
            </a:r>
            <a:r>
              <a:rPr lang="ko-KR" altLang="en-US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업체사용자 매뉴얼 </a:t>
            </a:r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]</a:t>
            </a:r>
            <a:endParaRPr lang="ko-KR" altLang="en-US" sz="1100" kern="1200" dirty="0">
              <a:solidFill>
                <a:schemeClr val="bg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  <a:cs typeface="+mn-cs"/>
            </a:endParaRPr>
          </a:p>
        </p:txBody>
      </p:sp>
      <p:sp>
        <p:nvSpPr>
          <p:cNvPr id="17" name="직사각형 16"/>
          <p:cNvSpPr/>
          <p:nvPr userDrawn="1"/>
        </p:nvSpPr>
        <p:spPr>
          <a:xfrm>
            <a:off x="9886728" y="7257462"/>
            <a:ext cx="4828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r" defTabSz="914400" rtl="0" eaLnBrk="1" latinLnBrk="1" hangingPunct="1"/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- </a:t>
            </a:r>
            <a:fld id="{EF563E75-D62F-4295-B96A-78E9E33C81FF}" type="slidenum">
              <a:rPr lang="en-US" altLang="ko-KR" sz="110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pPr marL="0" algn="r" defTabSz="914400" rtl="0" eaLnBrk="1" latinLnBrk="1" hangingPunct="1"/>
              <a:t>‹#›</a:t>
            </a:fld>
            <a:endParaRPr lang="ko-KR" altLang="en-US" sz="1100" kern="1200" dirty="0">
              <a:solidFill>
                <a:schemeClr val="bg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  <a:cs typeface="+mn-cs"/>
            </a:endParaRPr>
          </a:p>
        </p:txBody>
      </p:sp>
      <p:sp>
        <p:nvSpPr>
          <p:cNvPr id="18" name="텍스트 개체 틀 18"/>
          <p:cNvSpPr>
            <a:spLocks noGrp="1"/>
          </p:cNvSpPr>
          <p:nvPr>
            <p:ph type="body" sz="quarter" idx="16" hasCustomPrompt="1"/>
          </p:nvPr>
        </p:nvSpPr>
        <p:spPr>
          <a:xfrm>
            <a:off x="744928" y="1838153"/>
            <a:ext cx="6917353" cy="33392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 i="0">
                <a:solidFill>
                  <a:schemeClr val="bg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defRPr>
            </a:lvl1pPr>
          </a:lstStyle>
          <a:p>
            <a:pPr lvl="0"/>
            <a:r>
              <a:rPr lang="en-US" altLang="ko-KR" dirty="0" smtClean="0"/>
              <a:t>1) </a:t>
            </a:r>
            <a:r>
              <a:rPr lang="ko-KR" altLang="en-US" dirty="0" smtClean="0"/>
              <a:t>요구사항을 반영하는 품질방침에 따라 품질계획을 수립 </a:t>
            </a:r>
          </a:p>
        </p:txBody>
      </p:sp>
      <p:sp>
        <p:nvSpPr>
          <p:cNvPr id="19" name="텍스트 개체 틀 22"/>
          <p:cNvSpPr>
            <a:spLocks noGrp="1"/>
          </p:cNvSpPr>
          <p:nvPr>
            <p:ph type="body" sz="quarter" idx="17" hasCustomPrompt="1"/>
          </p:nvPr>
        </p:nvSpPr>
        <p:spPr>
          <a:xfrm>
            <a:off x="744928" y="2206562"/>
            <a:ext cx="9624624" cy="5842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0000"/>
              </a:lnSpc>
              <a:buFontTx/>
              <a:buNone/>
              <a:defRPr sz="1200">
                <a:latin typeface="KoPub돋움체 Light" panose="02020603020101020101" pitchFamily="18" charset="-127"/>
                <a:ea typeface="KoPub돋움체 Light" panose="02020603020101020101" pitchFamily="18" charset="-127"/>
              </a:defRPr>
            </a:lvl1pPr>
          </a:lstStyle>
          <a:p>
            <a:pPr lvl="0"/>
            <a:r>
              <a:rPr lang="ko-KR" altLang="en-US" dirty="0" smtClean="0"/>
              <a:t>전담 기술이전 조직 체계를 구성함으로써</a:t>
            </a:r>
            <a:r>
              <a:rPr lang="en-US" altLang="ko-KR" dirty="0" smtClean="0"/>
              <a:t>, </a:t>
            </a:r>
            <a:r>
              <a:rPr lang="ko-KR" altLang="en-US" dirty="0" smtClean="0"/>
              <a:t>프로그램 통합과정에서 누락되는 기술이전 분야가 없도록 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기술 이전 활동을 조직화하며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기술이전에 대한 책임소재를 명확히 하여 고객에게 명확하고 수준 높은 기술이전 서비스를 제공하기 위함이다</a:t>
            </a:r>
            <a:r>
              <a:rPr lang="en-US" altLang="ko-KR" dirty="0" smtClean="0"/>
              <a:t>. </a:t>
            </a:r>
          </a:p>
        </p:txBody>
      </p:sp>
      <p:pic>
        <p:nvPicPr>
          <p:cNvPr id="21" name="Picture 3" descr="C:\Users\AF12\Desktop\CI변경작업_그로비스인포텍\logo_310_70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554" y="289690"/>
            <a:ext cx="1370698" cy="30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040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" y="0"/>
            <a:ext cx="10691076" cy="75601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2"/>
            <a:ext cx="7559675" cy="764379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0" y="1"/>
            <a:ext cx="10691814" cy="165100"/>
          </a:xfrm>
          <a:prstGeom prst="rect">
            <a:avLst/>
          </a:prstGeom>
          <a:solidFill>
            <a:srgbClr val="07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 userDrawn="1"/>
        </p:nvSpPr>
        <p:spPr>
          <a:xfrm>
            <a:off x="1" y="7243762"/>
            <a:ext cx="10691814" cy="315913"/>
          </a:xfrm>
          <a:prstGeom prst="rect">
            <a:avLst/>
          </a:prstGeom>
          <a:solidFill>
            <a:srgbClr val="07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 userDrawn="1"/>
        </p:nvSpPr>
        <p:spPr>
          <a:xfrm>
            <a:off x="7434072" y="7257462"/>
            <a:ext cx="25865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r" defTabSz="914400" rtl="0" eaLnBrk="1" latinLnBrk="1" hangingPunct="1"/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[ </a:t>
            </a:r>
            <a:r>
              <a:rPr lang="ko-KR" altLang="en-US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고효율인증시스템 </a:t>
            </a:r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– </a:t>
            </a:r>
            <a:r>
              <a:rPr lang="ko-KR" altLang="en-US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업체사용자 매뉴얼 </a:t>
            </a:r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]</a:t>
            </a:r>
            <a:endParaRPr lang="ko-KR" altLang="en-US" sz="1100" kern="1200" dirty="0">
              <a:solidFill>
                <a:schemeClr val="bg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  <a:cs typeface="+mn-cs"/>
            </a:endParaRPr>
          </a:p>
        </p:txBody>
      </p:sp>
      <p:sp>
        <p:nvSpPr>
          <p:cNvPr id="17" name="직사각형 16"/>
          <p:cNvSpPr/>
          <p:nvPr userDrawn="1"/>
        </p:nvSpPr>
        <p:spPr>
          <a:xfrm>
            <a:off x="9886728" y="7257462"/>
            <a:ext cx="4828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r" defTabSz="914400" rtl="0" eaLnBrk="1" latinLnBrk="1" hangingPunct="1"/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- </a:t>
            </a:r>
            <a:fld id="{EF563E75-D62F-4295-B96A-78E9E33C81FF}" type="slidenum">
              <a:rPr lang="en-US" altLang="ko-KR" sz="110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pPr marL="0" algn="r" defTabSz="914400" rtl="0" eaLnBrk="1" latinLnBrk="1" hangingPunct="1"/>
              <a:t>‹#›</a:t>
            </a:fld>
            <a:endParaRPr lang="ko-KR" altLang="en-US" sz="1100" kern="1200" dirty="0">
              <a:solidFill>
                <a:schemeClr val="bg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  <a:cs typeface="+mn-cs"/>
            </a:endParaRPr>
          </a:p>
        </p:txBody>
      </p:sp>
      <p:pic>
        <p:nvPicPr>
          <p:cNvPr id="9" name="Picture 3" descr="C:\Users\AF12\Desktop\CI변경작업_그로비스인포텍\logo_310_70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554" y="289690"/>
            <a:ext cx="1370698" cy="30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6947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23499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957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285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0854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6245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7544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3109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370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4115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26E38-2F4E-486C-857D-A87F63C2A049}" type="datetimeFigureOut">
              <a:rPr lang="ko-KR" altLang="en-US" smtClean="0"/>
              <a:t>2017-05-23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6433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1007943" rtl="0" eaLnBrk="1" latinLnBrk="1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1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AF12\Desktop\CI변경작업_그로비스인포텍\logo_310_7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32" y="4844438"/>
            <a:ext cx="5084010" cy="114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92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15975" y="1651110"/>
            <a:ext cx="7832725" cy="2382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/>
              <a:t>시스템 접속</a:t>
            </a:r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/>
              <a:t>회원가입</a:t>
            </a:r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/>
              <a:t>로그인</a:t>
            </a:r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/>
              <a:t>회원정보 확인</a:t>
            </a:r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/>
              <a:t>인증내역현황</a:t>
            </a:r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/>
              <a:t>인증신청</a:t>
            </a:r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/>
              <a:t>신청서 작성</a:t>
            </a:r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/>
              <a:t>인증신청현황</a:t>
            </a:r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/>
              <a:t>인증만료예정 현황</a:t>
            </a:r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/>
              <a:t>판매실적 입력</a:t>
            </a:r>
          </a:p>
        </p:txBody>
      </p:sp>
    </p:spTree>
    <p:extLst>
      <p:ext uri="{BB962C8B-B14F-4D97-AF65-F5344CB8AC3E}">
        <p14:creationId xmlns:p14="http://schemas.microsoft.com/office/powerpoint/2010/main" val="19657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고효율인증 시스템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(http://hieff.kemco.or.kr)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으로 접속한다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아이디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/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패스워드 찾기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아이디 및 패스워드 찾기 페이지로 이동한다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회원가입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회원가입 페이지로 이동한다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1) </a:t>
            </a:r>
            <a:r>
              <a:rPr lang="ko-KR" altLang="en-US" dirty="0" smtClean="0"/>
              <a:t>시스템 접속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회원가입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1-1)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시스템 접속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145" y="2850252"/>
            <a:ext cx="5740677" cy="3093347"/>
          </a:xfrm>
          <a:prstGeom prst="rect">
            <a:avLst/>
          </a:prstGeom>
          <a:noFill/>
          <a:ln w="127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916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회원가입에 대한 약관동의를 선택한다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업체검색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사업자번호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을 통해 업체 가입여부를 확인한다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>
                <a:lnSpc>
                  <a:spcPct val="150000"/>
                </a:lnSpc>
              </a:pP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) </a:t>
            </a:r>
            <a:r>
              <a:rPr lang="ko-KR" altLang="en-US" dirty="0" smtClean="0"/>
              <a:t>회원가</a:t>
            </a:r>
            <a:r>
              <a:rPr lang="ko-KR" altLang="en-US" dirty="0"/>
              <a:t>입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회원가입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약관동의 및 업체 가입여부 확인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96" y="1855607"/>
            <a:ext cx="5822625" cy="49807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239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신규신청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업체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/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공장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/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사용자정보를 신규로 등록한다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조회 목록 중 해당 업체의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선택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사용자정보를 선택할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2) </a:t>
            </a:r>
            <a:r>
              <a:rPr lang="ko-KR" altLang="en-US" dirty="0"/>
              <a:t>회원가입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회원가입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2-2)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업체검색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87" y="1998696"/>
            <a:ext cx="5903750" cy="45748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543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사용자 정보를 입력 후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등록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클릭하게 되면 저장된다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.(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사업자등록증 추가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관리자 승인 후 인증시스템 사용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2) </a:t>
            </a:r>
            <a:r>
              <a:rPr lang="ko-KR" altLang="en-US" dirty="0"/>
              <a:t>회원가입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회원가입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2-3)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업체정보가 있는 경우 사용자 추가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29" y="1755774"/>
            <a:ext cx="6146107" cy="3023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1354346" y="4302835"/>
            <a:ext cx="862641" cy="26916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83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업체정보를 등록한다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공장정보를 추가하여 공장정보를 등록한다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회원가입에 필요한 첨부파일을 등록한다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2) </a:t>
            </a:r>
            <a:r>
              <a:rPr lang="ko-KR" altLang="en-US" dirty="0"/>
              <a:t>회원가입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회원가입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2-4)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업체정보가 없는 경우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(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업체정보 및 공장정보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)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086" y="1830110"/>
            <a:ext cx="5477165" cy="50707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552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사용자 정보를 입력 후 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등록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클릭하게 되면 저장된다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관리자 승인 후 인증시스템 사용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2) </a:t>
            </a:r>
            <a:r>
              <a:rPr lang="ko-KR" altLang="en-US" dirty="0"/>
              <a:t>회원가입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회원가입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2-4)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업체정보가 없는 경우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(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사용자정보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)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29" y="1755774"/>
            <a:ext cx="6146107" cy="3023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546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고효율인증 시스템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(http://hieff.kemco.or.kr)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으로 접속한다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회원가입시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등록한 아이디 및 패스워드를 사용하여 접속한다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) </a:t>
            </a:r>
            <a:r>
              <a:rPr lang="ko-KR" altLang="en-US" dirty="0" smtClean="0"/>
              <a:t>로그인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회원가입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3-1)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로그인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145" y="2166763"/>
            <a:ext cx="5551527" cy="2991424"/>
          </a:xfrm>
          <a:prstGeom prst="rect">
            <a:avLst/>
          </a:prstGeom>
          <a:noFill/>
          <a:ln w="127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070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정상적으로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로그인되면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회원가입시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등록한 업체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/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공장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/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사용자정보를 확인한다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4) </a:t>
            </a:r>
            <a:r>
              <a:rPr lang="ko-KR" altLang="en-US" dirty="0" smtClean="0"/>
              <a:t>회원정보 확인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회원가입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>
                  <a:solidFill>
                    <a:schemeClr val="bg1"/>
                  </a:solidFill>
                  <a:latin typeface="+mj-ea"/>
                  <a:ea typeface="+mj-ea"/>
                </a:rPr>
                <a:t>4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회원정보 확인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387" y="1788679"/>
            <a:ext cx="4515215" cy="5118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25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정상적으로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로그인되면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회원가입시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등록한 업체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/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공장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/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사용자정보를 확인한다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사용자 정보 추가버튼을 사용하여 사용자 추가 및 삭제가 가능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4) </a:t>
            </a:r>
            <a:r>
              <a:rPr lang="ko-KR" altLang="en-US" dirty="0" smtClean="0"/>
              <a:t>회원정보 확인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회원가입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>
                  <a:solidFill>
                    <a:schemeClr val="bg1"/>
                  </a:solidFill>
                  <a:latin typeface="+mj-ea"/>
                  <a:ea typeface="+mj-ea"/>
                </a:rPr>
                <a:t>4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회원정보 확인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387" y="1788679"/>
            <a:ext cx="4515215" cy="5118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2954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업체에서 신청한 인증신청에 대한 처리결과를 내역에서 확인한다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인증신청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인증신청 페이지로 이동한다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1</a:t>
            </a:r>
            <a:r>
              <a:rPr lang="en-US" altLang="ko-KR" dirty="0" smtClean="0"/>
              <a:t>) </a:t>
            </a:r>
            <a:r>
              <a:rPr lang="ko-KR" altLang="en-US" dirty="0" smtClean="0"/>
              <a:t>인증내역현황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1-1)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인증내역현황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0" y="1956634"/>
            <a:ext cx="5918520" cy="4113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타원 15"/>
          <p:cNvSpPr/>
          <p:nvPr/>
        </p:nvSpPr>
        <p:spPr>
          <a:xfrm>
            <a:off x="6002066" y="2715577"/>
            <a:ext cx="500334" cy="13458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750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21" cy="5702300"/>
            <a:chOff x="8116662" y="2354148"/>
            <a:chExt cx="2273662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2" y="2612503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인증신청 클릭 시 인증신청 화면으로 이동 가능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신청 현황 조회 가능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2) </a:t>
            </a:r>
            <a:r>
              <a:rPr lang="ko-KR" altLang="en-US" dirty="0" smtClean="0"/>
              <a:t>인증신</a:t>
            </a:r>
            <a:r>
              <a:rPr lang="ko-KR" altLang="en-US" dirty="0"/>
              <a:t>청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2-1)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인증신청 기자재 목록 확인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30" y="1814320"/>
            <a:ext cx="5984844" cy="2785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558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상단 품목을 클릭하여 품목별 신청 가능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하단의 처리절차에 프로세스 및 첨부파일 양식 열람 가능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1</a:t>
            </a:r>
            <a:r>
              <a:rPr lang="en-US" altLang="ko-KR" dirty="0" smtClean="0"/>
              <a:t>) </a:t>
            </a:r>
            <a:r>
              <a:rPr lang="ko-KR" altLang="en-US" dirty="0" smtClean="0"/>
              <a:t>인증내역현황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1-1)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인증내역현황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44" y="1793424"/>
            <a:ext cx="6093997" cy="369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609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프로세스 보기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통해 신청 종류별 처리절차를 확인할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    버튼을 클릭하면 신청 종류별 증빙자료 양식을 받을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2) </a:t>
            </a:r>
            <a:r>
              <a:rPr lang="ko-KR" altLang="en-US" dirty="0" smtClean="0"/>
              <a:t>인증신</a:t>
            </a:r>
            <a:r>
              <a:rPr lang="ko-KR" altLang="en-US" dirty="0"/>
              <a:t>청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2-2)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신청 종류별 처리절차 확인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4" t="37549"/>
          <a:stretch/>
        </p:blipFill>
        <p:spPr bwMode="auto">
          <a:xfrm>
            <a:off x="434036" y="1849075"/>
            <a:ext cx="4801539" cy="4993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65" t="41573" r="5589" b="57377"/>
          <a:stretch/>
        </p:blipFill>
        <p:spPr bwMode="auto">
          <a:xfrm>
            <a:off x="7239599" y="2248102"/>
            <a:ext cx="123506" cy="115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856" y="2521527"/>
            <a:ext cx="1953491" cy="19765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4036291" y="2087417"/>
            <a:ext cx="766618" cy="23689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" name="꺾인 연결선 3"/>
          <p:cNvCxnSpPr>
            <a:stCxn id="2" idx="3"/>
            <a:endCxn id="9218" idx="0"/>
          </p:cNvCxnSpPr>
          <p:nvPr/>
        </p:nvCxnSpPr>
        <p:spPr>
          <a:xfrm>
            <a:off x="4802909" y="2205865"/>
            <a:ext cx="841693" cy="315662"/>
          </a:xfrm>
          <a:prstGeom prst="bentConnector2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41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신청할 기자재를 선택하면 신청구분을 선택할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2) </a:t>
            </a:r>
            <a:r>
              <a:rPr lang="ko-KR" altLang="en-US" dirty="0" smtClean="0"/>
              <a:t>인증신</a:t>
            </a:r>
            <a:r>
              <a:rPr lang="ko-KR" altLang="en-US" dirty="0"/>
              <a:t>청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2-3)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신청구분 선택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622"/>
          <a:stretch/>
        </p:blipFill>
        <p:spPr bwMode="auto">
          <a:xfrm>
            <a:off x="522180" y="1874981"/>
            <a:ext cx="6043588" cy="4858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41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신청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구분별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기본정보를 입력한다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고시개정에 따라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공장별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모델을 입력하는 방식으로 변경되어 공장을 추가한다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공장추가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업체기본정보에 등록된 공장을 선택할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.(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복수가능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모델추가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버튼을 클릭하면 모델을 추가할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파일등록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증빙서류 별 파일을 첨부할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임시저장 버튼을 통해 신청현황 저장 가능</a:t>
              </a: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신청서 작성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3-1)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신청서 작성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7"/>
          <a:stretch/>
        </p:blipFill>
        <p:spPr bwMode="auto">
          <a:xfrm>
            <a:off x="623776" y="1749919"/>
            <a:ext cx="5822231" cy="52031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293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공장추가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업체기본정보에 등록된 공장을 선택할 수 있다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등록된 공장을 선택한다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공장심사요청일자를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선택한다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신청서 작성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3-2)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신청서 작성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_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공장정보 등록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7"/>
          <a:stretch/>
        </p:blipFill>
        <p:spPr bwMode="auto">
          <a:xfrm>
            <a:off x="623776" y="1749919"/>
            <a:ext cx="5822231" cy="52031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2152650" y="3618063"/>
            <a:ext cx="2594841" cy="9675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4578495" y="4701308"/>
            <a:ext cx="766618" cy="23689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꺾인 연결선 16"/>
          <p:cNvCxnSpPr>
            <a:stCxn id="16" idx="0"/>
            <a:endCxn id="12290" idx="3"/>
          </p:cNvCxnSpPr>
          <p:nvPr/>
        </p:nvCxnSpPr>
        <p:spPr>
          <a:xfrm rot="16200000" flipV="1">
            <a:off x="4554918" y="4294421"/>
            <a:ext cx="599461" cy="214313"/>
          </a:xfrm>
          <a:prstGeom prst="bentConnector2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334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모델추가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버튼을 클릭하면 모델을 추가할 수 있다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최소 공장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개는 등록되어져야 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모델정보를 등록한다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공장정보란은 신청서에 등록해놓은 목록을 선택할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 조회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시험기관에서 등록해 놓은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성적서를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불러올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신청서 작성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3-3)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신청서 작성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_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모델정보 등록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7"/>
          <a:stretch/>
        </p:blipFill>
        <p:spPr bwMode="auto">
          <a:xfrm>
            <a:off x="623776" y="1749919"/>
            <a:ext cx="5822231" cy="5203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4578495" y="6012460"/>
            <a:ext cx="766618" cy="23689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꺾인 연결선 16"/>
          <p:cNvCxnSpPr/>
          <p:nvPr/>
        </p:nvCxnSpPr>
        <p:spPr>
          <a:xfrm rot="16200000" flipV="1">
            <a:off x="4488464" y="5538165"/>
            <a:ext cx="349820" cy="598999"/>
          </a:xfrm>
          <a:prstGeom prst="bentConnector2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977" y="1908470"/>
            <a:ext cx="3535828" cy="48860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556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 조회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시험기관에서 등록해놓은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성적서를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불러올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조회 결과를 선택한 후 더블 클릭하면 해당 성적서 적용여부를 체크한다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신청서 작성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3-4)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신청서 작성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_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성적서 불러오기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7"/>
          <a:stretch/>
        </p:blipFill>
        <p:spPr bwMode="auto">
          <a:xfrm>
            <a:off x="623776" y="1749919"/>
            <a:ext cx="5822231" cy="5203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977" y="1908470"/>
            <a:ext cx="3535828" cy="4886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10"/>
          <a:stretch/>
        </p:blipFill>
        <p:spPr bwMode="auto">
          <a:xfrm>
            <a:off x="1617229" y="3926466"/>
            <a:ext cx="4600027" cy="2553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2319948" y="3472871"/>
            <a:ext cx="617216" cy="23689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꺾인 연결선 16"/>
          <p:cNvCxnSpPr>
            <a:stCxn id="16" idx="3"/>
            <a:endCxn id="14339" idx="0"/>
          </p:cNvCxnSpPr>
          <p:nvPr/>
        </p:nvCxnSpPr>
        <p:spPr>
          <a:xfrm>
            <a:off x="2937164" y="3591319"/>
            <a:ext cx="980079" cy="335147"/>
          </a:xfrm>
          <a:prstGeom prst="bentConnector2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102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파일등록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증빙서류 별 파일을 첨부할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파일첨부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내컴퓨터의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파일을 선택할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등록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최종 등록된다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신청서 작성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3-5)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신청서 작성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_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파</a:t>
              </a:r>
              <a:r>
                <a:rPr lang="ko-KR" altLang="en-US" sz="1000" dirty="0">
                  <a:solidFill>
                    <a:schemeClr val="bg1"/>
                  </a:solidFill>
                  <a:latin typeface="+mj-ea"/>
                  <a:ea typeface="+mj-ea"/>
                </a:rPr>
                <a:t>일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정보 등록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b="1307"/>
          <a:stretch/>
        </p:blipFill>
        <p:spPr bwMode="auto">
          <a:xfrm>
            <a:off x="621793" y="1745673"/>
            <a:ext cx="5822231" cy="51215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3368531" y="5306755"/>
            <a:ext cx="766618" cy="23689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꺾인 연결선 16"/>
          <p:cNvCxnSpPr>
            <a:stCxn id="16" idx="0"/>
            <a:endCxn id="13314" idx="2"/>
          </p:cNvCxnSpPr>
          <p:nvPr/>
        </p:nvCxnSpPr>
        <p:spPr>
          <a:xfrm rot="16200000" flipV="1">
            <a:off x="3258588" y="4813503"/>
            <a:ext cx="690952" cy="295552"/>
          </a:xfrm>
          <a:prstGeom prst="bentConnector3">
            <a:avLst>
              <a:gd name="adj1" fmla="val 50000"/>
            </a:avLst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143" y="3620440"/>
            <a:ext cx="4586290" cy="9953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03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업체에서 작성한 인증신청 내역을 확인한다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수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수정 페이지로 이동한다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FontTx/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삭제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삭제 처리된다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4) </a:t>
            </a:r>
            <a:r>
              <a:rPr lang="ko-KR" altLang="en-US" dirty="0" smtClean="0"/>
              <a:t>인증신청현황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4-1)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인증신청현황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44" y="1893455"/>
            <a:ext cx="6084657" cy="4174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101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인증만료예정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(3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개월전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에 해당하는 기자재 목록을 조회한다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5) </a:t>
            </a:r>
            <a:r>
              <a:rPr lang="ko-KR" altLang="en-US" dirty="0" smtClean="0"/>
              <a:t>인증만료예정 현황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5-1)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인증만료예정 현황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44" y="1899823"/>
            <a:ext cx="6075374" cy="4168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228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업체인증제품의 판매실적을 입력하는 기능을 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수정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판매실적을 입력할 수 있도록 활성화되며 입력 후 입력유무를 반드시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“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입력완료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”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처리를 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6</a:t>
            </a:r>
            <a:r>
              <a:rPr lang="en-US" altLang="ko-KR" dirty="0" smtClean="0"/>
              <a:t>) </a:t>
            </a:r>
            <a:r>
              <a:rPr lang="ko-KR" altLang="en-US" dirty="0" smtClean="0"/>
              <a:t>판매실적 입력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>
                  <a:solidFill>
                    <a:schemeClr val="bg1"/>
                  </a:solidFill>
                  <a:latin typeface="+mj-ea"/>
                  <a:ea typeface="+mj-ea"/>
                </a:rPr>
                <a:t>6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판매실적 입력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08" y="1828801"/>
            <a:ext cx="6226383" cy="350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078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업체인증제품의 판매실적을 입력하는 기능을 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수정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판매실적을 입력할 수 있도록 활성화되며 입력 후 입력유무를 반드시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“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입력완료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”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처리를 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저장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버튼으로 입력된 정보를 저장한다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6</a:t>
            </a:r>
            <a:r>
              <a:rPr lang="en-US" altLang="ko-KR" dirty="0" smtClean="0"/>
              <a:t>) </a:t>
            </a:r>
            <a:r>
              <a:rPr lang="ko-KR" altLang="en-US" dirty="0" smtClean="0"/>
              <a:t>판매실적 입력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>
                  <a:solidFill>
                    <a:schemeClr val="bg1"/>
                  </a:solidFill>
                  <a:latin typeface="+mj-ea"/>
                  <a:ea typeface="+mj-ea"/>
                </a:rPr>
                <a:t>6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판매실적 입력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08" y="1828801"/>
            <a:ext cx="6226383" cy="350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506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엑셀다운로드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클릭하여 등록된 인증제품의 판매실적 양식을 받을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해당 엑셀파일의 정보를 수정하여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엑셀업로드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활용하여 일괄로 등록할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양식에서 단위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국내출고량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수입출고량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개당판매금액정보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이외의 값은 수정하지 않는다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02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6</a:t>
            </a:r>
            <a:r>
              <a:rPr lang="en-US" altLang="ko-KR" dirty="0" smtClean="0"/>
              <a:t>) </a:t>
            </a:r>
            <a:r>
              <a:rPr lang="ko-KR" altLang="en-US" dirty="0" smtClean="0"/>
              <a:t>판매실적 입력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인증신청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6-2)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판매실적 입력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_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엑셀다운로드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08" y="1828801"/>
            <a:ext cx="6226383" cy="350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48" y="4173538"/>
            <a:ext cx="6193043" cy="2496453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311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6002</TotalTime>
  <Words>927</Words>
  <Application>Microsoft Office PowerPoint</Application>
  <PresentationFormat>사용자 지정</PresentationFormat>
  <Paragraphs>189</Paragraphs>
  <Slides>26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최형준</dc:creator>
  <cp:lastModifiedBy>이종민</cp:lastModifiedBy>
  <cp:revision>260</cp:revision>
  <cp:lastPrinted>2015-07-30T05:43:13Z</cp:lastPrinted>
  <dcterms:created xsi:type="dcterms:W3CDTF">2015-02-16T05:17:29Z</dcterms:created>
  <dcterms:modified xsi:type="dcterms:W3CDTF">2017-05-23T01:37:29Z</dcterms:modified>
</cp:coreProperties>
</file>