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0690225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146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08157" y="3616504"/>
            <a:ext cx="8414140" cy="1630644"/>
          </a:xfrm>
          <a:custGeom>
            <a:avLst/>
            <a:gdLst>
              <a:gd name="connsiteX0" fmla="*/ 6350 w 8414140"/>
              <a:gd name="connsiteY0" fmla="*/ 1624294 h 1630644"/>
              <a:gd name="connsiteX1" fmla="*/ 8407790 w 8414140"/>
              <a:gd name="connsiteY1" fmla="*/ 1624294 h 1630644"/>
              <a:gd name="connsiteX2" fmla="*/ 8407790 w 8414140"/>
              <a:gd name="connsiteY2" fmla="*/ 6350 h 1630644"/>
              <a:gd name="connsiteX3" fmla="*/ 6350 w 8414140"/>
              <a:gd name="connsiteY3" fmla="*/ 6350 h 1630644"/>
              <a:gd name="connsiteX4" fmla="*/ 6350 w 8414140"/>
              <a:gd name="connsiteY4" fmla="*/ 1624294 h 16306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414140" h="1630644">
                <a:moveTo>
                  <a:pt x="6350" y="1624294"/>
                </a:moveTo>
                <a:lnTo>
                  <a:pt x="8407790" y="1624294"/>
                </a:lnTo>
                <a:lnTo>
                  <a:pt x="8407790" y="6350"/>
                </a:lnTo>
                <a:lnTo>
                  <a:pt x="6350" y="6350"/>
                </a:lnTo>
                <a:lnTo>
                  <a:pt x="6350" y="162429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20338" y="3628692"/>
            <a:ext cx="8386734" cy="1603221"/>
          </a:xfrm>
          <a:custGeom>
            <a:avLst/>
            <a:gdLst>
              <a:gd name="connsiteX0" fmla="*/ 6350 w 8386734"/>
              <a:gd name="connsiteY0" fmla="*/ 1596871 h 1603221"/>
              <a:gd name="connsiteX1" fmla="*/ 8380384 w 8386734"/>
              <a:gd name="connsiteY1" fmla="*/ 1596871 h 1603221"/>
              <a:gd name="connsiteX2" fmla="*/ 8380384 w 8386734"/>
              <a:gd name="connsiteY2" fmla="*/ 6350 h 1603221"/>
              <a:gd name="connsiteX3" fmla="*/ 6350 w 8386734"/>
              <a:gd name="connsiteY3" fmla="*/ 6350 h 1603221"/>
              <a:gd name="connsiteX4" fmla="*/ 6350 w 8386734"/>
              <a:gd name="connsiteY4" fmla="*/ 1596871 h 160322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386734" h="1603221">
                <a:moveTo>
                  <a:pt x="6350" y="1596871"/>
                </a:moveTo>
                <a:lnTo>
                  <a:pt x="8380384" y="1596871"/>
                </a:lnTo>
                <a:lnTo>
                  <a:pt x="8380384" y="6350"/>
                </a:lnTo>
                <a:lnTo>
                  <a:pt x="6350" y="6350"/>
                </a:lnTo>
                <a:lnTo>
                  <a:pt x="6350" y="1596871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32518" y="5892595"/>
            <a:ext cx="8414140" cy="1219302"/>
          </a:xfrm>
          <a:custGeom>
            <a:avLst/>
            <a:gdLst>
              <a:gd name="connsiteX0" fmla="*/ 6350 w 8414140"/>
              <a:gd name="connsiteY0" fmla="*/ 1212952 h 1219302"/>
              <a:gd name="connsiteX1" fmla="*/ 8407790 w 8414140"/>
              <a:gd name="connsiteY1" fmla="*/ 1212952 h 1219302"/>
              <a:gd name="connsiteX2" fmla="*/ 8407790 w 8414140"/>
              <a:gd name="connsiteY2" fmla="*/ 6350 h 1219302"/>
              <a:gd name="connsiteX3" fmla="*/ 6350 w 8414140"/>
              <a:gd name="connsiteY3" fmla="*/ 6350 h 1219302"/>
              <a:gd name="connsiteX4" fmla="*/ 6350 w 8414140"/>
              <a:gd name="connsiteY4" fmla="*/ 1212952 h 1219302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414140" h="1219302">
                <a:moveTo>
                  <a:pt x="6350" y="1212952"/>
                </a:moveTo>
                <a:lnTo>
                  <a:pt x="8407790" y="1212952"/>
                </a:lnTo>
                <a:lnTo>
                  <a:pt x="8407790" y="6350"/>
                </a:lnTo>
                <a:lnTo>
                  <a:pt x="6350" y="6350"/>
                </a:lnTo>
                <a:lnTo>
                  <a:pt x="6350" y="1212952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1144699" y="5904783"/>
            <a:ext cx="8386734" cy="1191880"/>
          </a:xfrm>
          <a:custGeom>
            <a:avLst/>
            <a:gdLst>
              <a:gd name="connsiteX0" fmla="*/ 6350 w 8386734"/>
              <a:gd name="connsiteY0" fmla="*/ 1185530 h 1191880"/>
              <a:gd name="connsiteX1" fmla="*/ 8380384 w 8386734"/>
              <a:gd name="connsiteY1" fmla="*/ 1185530 h 1191880"/>
              <a:gd name="connsiteX2" fmla="*/ 8380384 w 8386734"/>
              <a:gd name="connsiteY2" fmla="*/ 6350 h 1191880"/>
              <a:gd name="connsiteX3" fmla="*/ 6350 w 8386734"/>
              <a:gd name="connsiteY3" fmla="*/ 6350 h 1191880"/>
              <a:gd name="connsiteX4" fmla="*/ 6350 w 8386734"/>
              <a:gd name="connsiteY4" fmla="*/ 1185530 h 119188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386734" h="1191880">
                <a:moveTo>
                  <a:pt x="6350" y="1185530"/>
                </a:moveTo>
                <a:lnTo>
                  <a:pt x="8380384" y="1185530"/>
                </a:lnTo>
                <a:lnTo>
                  <a:pt x="8380384" y="6350"/>
                </a:lnTo>
                <a:lnTo>
                  <a:pt x="6350" y="6350"/>
                </a:lnTo>
                <a:lnTo>
                  <a:pt x="6350" y="1185530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384300" y="889000"/>
            <a:ext cx="8560036" cy="764312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600"/>
              </a:lnSpc>
              <a:tabLst/>
            </a:pP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2024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년도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생산판매실적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295400" y="1866900"/>
            <a:ext cx="7543800" cy="1676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>
                <a:tab pos="520700" algn="l"/>
                <a:tab pos="609600" algn="l"/>
              </a:tabLst>
            </a:pPr>
            <a:r>
              <a:rPr lang="en-US" altLang="zh-CN" dirty="0" smtClean="0"/>
              <a:t>	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고효율에너지기자재를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제조〮수입하는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자는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매년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3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월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31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일까지</a:t>
            </a:r>
          </a:p>
          <a:p>
            <a:pPr>
              <a:lnSpc>
                <a:spcPts val="2700"/>
              </a:lnSpc>
              <a:tabLst>
                <a:tab pos="520700" algn="l"/>
                <a:tab pos="609600" algn="l"/>
              </a:tabLst>
            </a:pPr>
            <a:r>
              <a:rPr lang="en-US" altLang="zh-CN" dirty="0" smtClean="0"/>
              <a:t>		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전년도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생산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수입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량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판매량을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공단으로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신고하여야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맑은 고딕" pitchFamily="18" charset="0"/>
                <a:cs typeface="맑은 고딕" pitchFamily="18" charset="0"/>
              </a:rPr>
              <a:t>합니다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.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b="1" dirty="0" smtClean="0">
                <a:solidFill>
                  <a:srgbClr val="00AEEE"/>
                </a:solidFill>
                <a:latin typeface="Calibri" pitchFamily="18" charset="0"/>
                <a:cs typeface="Calibri" pitchFamily="18" charset="0"/>
              </a:rPr>
              <a:t>”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900"/>
              </a:lnSpc>
              <a:tabLst>
                <a:tab pos="520700" algn="l"/>
                <a:tab pos="609600" algn="l"/>
              </a:tabLst>
            </a:pPr>
            <a:r>
              <a:rPr lang="en-US" altLang="zh-CN" sz="2003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•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에너지이용합리화법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22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고효율에너지기자재의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  <a:p>
            <a:pPr>
              <a:lnSpc>
                <a:spcPts val="2800"/>
              </a:lnSpc>
              <a:tabLst>
                <a:tab pos="520700" algn="l"/>
                <a:tab pos="609600" algn="l"/>
              </a:tabLst>
            </a:pPr>
            <a:r>
              <a:rPr lang="en-US" altLang="zh-CN" sz="2003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•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에너지이용합리화법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66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295400" y="3683000"/>
            <a:ext cx="8102600" cy="1346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1800"/>
              </a:lnSpc>
              <a:tabLst/>
            </a:pP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66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①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산업통상자원부장관이나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도지사는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이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법의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시행을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위하여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필요하면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산업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통상자원부령으로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정하는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바에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따라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효율관리기자재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대기전력저감대상제품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고효율에너지인증대상기자</a:t>
            </a:r>
          </a:p>
          <a:p>
            <a:pPr>
              <a:lnSpc>
                <a:spcPts val="1700"/>
              </a:lnSpc>
              <a:tabLst/>
            </a:pP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재의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제조업자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수입업자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각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시험기관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에너지절약전문기업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에너지다소비사업자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진단기관</a:t>
            </a:r>
          </a:p>
          <a:p>
            <a:pPr>
              <a:lnSpc>
                <a:spcPts val="1600"/>
              </a:lnSpc>
              <a:tabLst/>
            </a:pP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과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검사대상기기설치자에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대하여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그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업무에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관한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보고를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명하거나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소속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공무원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또는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공단으로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하여금</a:t>
            </a:r>
          </a:p>
          <a:p>
            <a:pPr>
              <a:lnSpc>
                <a:spcPts val="1700"/>
              </a:lnSpc>
              <a:tabLst/>
            </a:pP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효율관리기자재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제조업자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사무소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사업장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공장이나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창고에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출입하여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장부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서류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에너지사용기자재</a:t>
            </a:r>
            <a:r>
              <a:rPr lang="en-US" altLang="zh-CN" sz="14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3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</a:p>
          <a:p>
            <a:pPr>
              <a:lnSpc>
                <a:spcPts val="1700"/>
              </a:lnSpc>
              <a:tabLst/>
            </a:pP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그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밖의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물건을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검사하게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할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있다</a:t>
            </a:r>
            <a:r>
              <a:rPr lang="en-US" altLang="zh-CN" sz="14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40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  <p:sp>
        <p:nvSpPr>
          <p:cNvPr id="10" name="TextBox 1"/>
          <p:cNvSpPr txBox="1"/>
          <p:nvPr/>
        </p:nvSpPr>
        <p:spPr>
          <a:xfrm>
            <a:off x="1295400" y="5359400"/>
            <a:ext cx="6248400" cy="330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600"/>
              </a:lnSpc>
              <a:tabLst/>
            </a:pPr>
            <a:r>
              <a:rPr lang="en-US" altLang="zh-CN" sz="2005" dirty="0" smtClean="0">
                <a:solidFill>
                  <a:srgbClr val="000000"/>
                </a:solidFill>
                <a:latin typeface="Arial" pitchFamily="18" charset="0"/>
                <a:cs typeface="Arial" pitchFamily="18" charset="0"/>
              </a:rPr>
              <a:t>•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에너지이용합리화법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시행규칙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33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조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보고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검사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등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</a:p>
        </p:txBody>
      </p:sp>
      <p:sp>
        <p:nvSpPr>
          <p:cNvPr id="11" name="TextBox 1"/>
          <p:cNvSpPr txBox="1"/>
          <p:nvPr/>
        </p:nvSpPr>
        <p:spPr>
          <a:xfrm>
            <a:off x="1295400" y="5943600"/>
            <a:ext cx="7835900" cy="5334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33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보고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및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검사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등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맑은 고딕" pitchFamily="18" charset="0"/>
                <a:cs typeface="맑은 고딕" pitchFamily="18" charset="0"/>
              </a:rPr>
              <a:t>법 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Calibri" pitchFamily="18" charset="0"/>
                <a:cs typeface="Calibri" pitchFamily="18" charset="0"/>
              </a:rPr>
              <a:t>66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맑은 고딕" pitchFamily="18" charset="0"/>
                <a:cs typeface="맑은 고딕" pitchFamily="18" charset="0"/>
              </a:rPr>
              <a:t>조제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u="sng" dirty="0" smtClean="0">
                <a:solidFill>
                  <a:srgbClr val="0000FF"/>
                </a:solidFill>
                <a:latin typeface="Calibri" pitchFamily="18" charset="0"/>
                <a:cs typeface="Calibri" pitchFamily="18" charset="0"/>
              </a:rPr>
              <a:t>1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FF"/>
                </a:solidFill>
                <a:latin typeface="맑은 고딕" pitchFamily="18" charset="0"/>
                <a:cs typeface="맑은 고딕" pitchFamily="18" charset="0"/>
              </a:rPr>
              <a:t>항에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따라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산업통상자원부장관이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보고를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명할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사항은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각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호와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같다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  <p:sp>
        <p:nvSpPr>
          <p:cNvPr id="12" name="TextBox 1"/>
          <p:cNvSpPr txBox="1"/>
          <p:nvPr/>
        </p:nvSpPr>
        <p:spPr>
          <a:xfrm>
            <a:off x="1295400" y="6451600"/>
            <a:ext cx="81153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효율관리기자재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대기전력저감대상제품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고효율에너지인증대상기자재의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제조업자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수입업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또는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판매업자의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경우：연도별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·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또는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판매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b="1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실적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295400" y="1816100"/>
            <a:ext cx="5557612" cy="50783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•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제출기한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: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2025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년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3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월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31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일까지</a:t>
            </a:r>
          </a:p>
        </p:txBody>
      </p:sp>
      <p:sp>
        <p:nvSpPr>
          <p:cNvPr id="3" name="TextBox 1"/>
          <p:cNvSpPr txBox="1"/>
          <p:nvPr/>
        </p:nvSpPr>
        <p:spPr>
          <a:xfrm>
            <a:off x="1638300" y="2336800"/>
            <a:ext cx="4470400" cy="317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/>
            </a:pP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미제출시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300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만원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이하의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과태료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부과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)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1295400" y="5499100"/>
            <a:ext cx="75946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•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제출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: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한국에너지공단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효율관리제도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홈페이지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638300" y="6019800"/>
            <a:ext cx="67818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399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(http://eep.energy.or.kr)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를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통해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모델별로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384300" y="889000"/>
            <a:ext cx="8560036" cy="764312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600"/>
              </a:lnSpc>
              <a:tabLst/>
            </a:pP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2024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년도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생산판매실적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440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4404" dirty="0" smtClean="0">
                <a:solidFill>
                  <a:srgbClr val="00AEEE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295400" y="2921000"/>
            <a:ext cx="3962400" cy="4572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600"/>
              </a:lnSpc>
              <a:tabLst/>
            </a:pP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•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대상품목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총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23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개품목</a:t>
            </a:r>
            <a:r>
              <a:rPr lang="en-US" altLang="zh-CN" sz="27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7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384300" y="3505200"/>
            <a:ext cx="8775700" cy="184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                <a:tab pos="342900" algn="l"/>
              </a:tabLst>
            </a:pP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-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산업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·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건물용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가스보일러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펌프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스크류냉동기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무정전전원장치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인버터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직화흡수식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냉온수기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원심식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송풍기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터보압축기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유도등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항온항습기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가스히트펌프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전력저장장치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(ESS),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최대수요전력제어장치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문자간판용</a:t>
            </a:r>
          </a:p>
          <a:p>
            <a:pPr>
              <a:lnSpc>
                <a:spcPts val="24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모듈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가스진공온수보일러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중온수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흡수식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냉동기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전기자동차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충전장치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등기구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램프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스마트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LED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조명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고기밀성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단열문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냉방용</a:t>
            </a:r>
          </a:p>
          <a:p>
            <a:pPr>
              <a:lnSpc>
                <a:spcPts val="2300"/>
              </a:lnSpc>
              <a:tabLst>
                <a:tab pos="342900" algn="l"/>
              </a:tabLst>
            </a:pPr>
            <a:r>
              <a:rPr lang="en-US" altLang="zh-CN" dirty="0" smtClean="0"/>
              <a:t>	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창유리필름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,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금속제</a:t>
            </a:r>
            <a:r>
              <a:rPr lang="en-US" altLang="zh-CN" sz="2003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3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커튼월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59924" y="1252051"/>
            <a:ext cx="8070044" cy="692175"/>
          </a:xfrm>
          <a:custGeom>
            <a:avLst/>
            <a:gdLst>
              <a:gd name="connsiteX0" fmla="*/ 6350 w 8070044"/>
              <a:gd name="connsiteY0" fmla="*/ 67543 h 692175"/>
              <a:gd name="connsiteX1" fmla="*/ 67467 w 8070044"/>
              <a:gd name="connsiteY1" fmla="*/ 6350 h 692175"/>
              <a:gd name="connsiteX2" fmla="*/ 8002537 w 8070044"/>
              <a:gd name="connsiteY2" fmla="*/ 6350 h 692175"/>
              <a:gd name="connsiteX3" fmla="*/ 8063694 w 8070044"/>
              <a:gd name="connsiteY3" fmla="*/ 67543 h 692175"/>
              <a:gd name="connsiteX4" fmla="*/ 8063694 w 8070044"/>
              <a:gd name="connsiteY4" fmla="*/ 624632 h 692175"/>
              <a:gd name="connsiteX5" fmla="*/ 8002537 w 8070044"/>
              <a:gd name="connsiteY5" fmla="*/ 685825 h 692175"/>
              <a:gd name="connsiteX6" fmla="*/ 67467 w 8070044"/>
              <a:gd name="connsiteY6" fmla="*/ 685825 h 692175"/>
              <a:gd name="connsiteX7" fmla="*/ 6350 w 8070044"/>
              <a:gd name="connsiteY7" fmla="*/ 624632 h 692175"/>
              <a:gd name="connsiteX8" fmla="*/ 6350 w 8070044"/>
              <a:gd name="connsiteY8" fmla="*/ 67543 h 6921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8070044" h="692175">
                <a:moveTo>
                  <a:pt x="6350" y="67543"/>
                </a:moveTo>
                <a:cubicBezTo>
                  <a:pt x="6350" y="33772"/>
                  <a:pt x="33718" y="6350"/>
                  <a:pt x="67467" y="6350"/>
                </a:cubicBezTo>
                <a:lnTo>
                  <a:pt x="8002537" y="6350"/>
                </a:lnTo>
                <a:cubicBezTo>
                  <a:pt x="8036288" y="6350"/>
                  <a:pt x="8063694" y="33772"/>
                  <a:pt x="8063694" y="67543"/>
                </a:cubicBezTo>
                <a:lnTo>
                  <a:pt x="8063694" y="624632"/>
                </a:lnTo>
                <a:cubicBezTo>
                  <a:pt x="8063694" y="658402"/>
                  <a:pt x="8036288" y="685825"/>
                  <a:pt x="8002537" y="685825"/>
                </a:cubicBezTo>
                <a:lnTo>
                  <a:pt x="67467" y="685825"/>
                </a:lnTo>
                <a:cubicBezTo>
                  <a:pt x="33718" y="685825"/>
                  <a:pt x="6350" y="658402"/>
                  <a:pt x="6350" y="624632"/>
                </a:cubicBezTo>
                <a:lnTo>
                  <a:pt x="6350" y="67543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66274" y="1258401"/>
            <a:ext cx="8057343" cy="679475"/>
          </a:xfrm>
          <a:custGeom>
            <a:avLst/>
            <a:gdLst>
              <a:gd name="connsiteX0" fmla="*/ 0 w 8057343"/>
              <a:gd name="connsiteY0" fmla="*/ 679475 h 679475"/>
              <a:gd name="connsiteX1" fmla="*/ 8057343 w 8057343"/>
              <a:gd name="connsiteY1" fmla="*/ 679475 h 679475"/>
              <a:gd name="connsiteX2" fmla="*/ 8057343 w 8057343"/>
              <a:gd name="connsiteY2" fmla="*/ 0 h 679475"/>
              <a:gd name="connsiteX3" fmla="*/ 0 w 8057343"/>
              <a:gd name="connsiteY3" fmla="*/ 0 h 679475"/>
              <a:gd name="connsiteX4" fmla="*/ 0 w 8057343"/>
              <a:gd name="connsiteY4" fmla="*/ 679475 h 6794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57343" h="679475">
                <a:moveTo>
                  <a:pt x="0" y="679475"/>
                </a:moveTo>
                <a:lnTo>
                  <a:pt x="8057343" y="679475"/>
                </a:lnTo>
                <a:lnTo>
                  <a:pt x="8057343" y="0"/>
                </a:lnTo>
                <a:lnTo>
                  <a:pt x="0" y="0"/>
                </a:lnTo>
                <a:lnTo>
                  <a:pt x="0" y="67947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59924" y="1252051"/>
            <a:ext cx="8070043" cy="692175"/>
          </a:xfrm>
          <a:custGeom>
            <a:avLst/>
            <a:gdLst>
              <a:gd name="connsiteX0" fmla="*/ 6350 w 8070043"/>
              <a:gd name="connsiteY0" fmla="*/ 685825 h 692175"/>
              <a:gd name="connsiteX1" fmla="*/ 8063693 w 8070043"/>
              <a:gd name="connsiteY1" fmla="*/ 685825 h 692175"/>
              <a:gd name="connsiteX2" fmla="*/ 8063693 w 8070043"/>
              <a:gd name="connsiteY2" fmla="*/ 6350 h 692175"/>
              <a:gd name="connsiteX3" fmla="*/ 6350 w 8070043"/>
              <a:gd name="connsiteY3" fmla="*/ 6350 h 692175"/>
              <a:gd name="connsiteX4" fmla="*/ 6350 w 8070043"/>
              <a:gd name="connsiteY4" fmla="*/ 685825 h 6921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70043" h="692175">
                <a:moveTo>
                  <a:pt x="6350" y="685825"/>
                </a:moveTo>
                <a:lnTo>
                  <a:pt x="8063693" y="685825"/>
                </a:lnTo>
                <a:lnTo>
                  <a:pt x="8063693" y="6350"/>
                </a:lnTo>
                <a:lnTo>
                  <a:pt x="6350" y="6350"/>
                </a:lnTo>
                <a:lnTo>
                  <a:pt x="6350" y="685825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3976905" y="1520440"/>
            <a:ext cx="2331026" cy="12188"/>
          </a:xfrm>
          <a:custGeom>
            <a:avLst/>
            <a:gdLst>
              <a:gd name="connsiteX0" fmla="*/ 0 w 2331026"/>
              <a:gd name="connsiteY0" fmla="*/ 0 h 12188"/>
              <a:gd name="connsiteX1" fmla="*/ 1165513 w 2331026"/>
              <a:gd name="connsiteY1" fmla="*/ 0 h 12188"/>
              <a:gd name="connsiteX2" fmla="*/ 2331026 w 2331026"/>
              <a:gd name="connsiteY2" fmla="*/ 0 h 12188"/>
              <a:gd name="connsiteX3" fmla="*/ 2331026 w 2331026"/>
              <a:gd name="connsiteY3" fmla="*/ 12188 h 12188"/>
              <a:gd name="connsiteX4" fmla="*/ 1165513 w 2331026"/>
              <a:gd name="connsiteY4" fmla="*/ 12188 h 12188"/>
              <a:gd name="connsiteX5" fmla="*/ 0 w 2331026"/>
              <a:gd name="connsiteY5" fmla="*/ 12188 h 12188"/>
              <a:gd name="connsiteX6" fmla="*/ 0 w 2331026"/>
              <a:gd name="connsiteY6" fmla="*/ 0 h 1218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2331026" h="12188">
                <a:moveTo>
                  <a:pt x="0" y="0"/>
                </a:moveTo>
                <a:lnTo>
                  <a:pt x="1165513" y="0"/>
                </a:lnTo>
                <a:lnTo>
                  <a:pt x="2331026" y="0"/>
                </a:lnTo>
                <a:lnTo>
                  <a:pt x="2331026" y="12188"/>
                </a:lnTo>
                <a:lnTo>
                  <a:pt x="1165513" y="12188"/>
                </a:lnTo>
                <a:lnTo>
                  <a:pt x="0" y="12188"/>
                </a:lnTo>
                <a:lnTo>
                  <a:pt x="0" y="0"/>
                </a:lnTo>
              </a:path>
            </a:pathLst>
          </a:custGeom>
          <a:solidFill>
            <a:srgbClr val="000000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3"/>
          <p:cNvSpPr/>
          <p:nvPr/>
        </p:nvSpPr>
        <p:spPr>
          <a:xfrm>
            <a:off x="2632478" y="3002789"/>
            <a:ext cx="772468" cy="57893"/>
          </a:xfrm>
          <a:custGeom>
            <a:avLst/>
            <a:gdLst>
              <a:gd name="connsiteX0" fmla="*/ 14477 w 772468"/>
              <a:gd name="connsiteY0" fmla="*/ 14477 h 57893"/>
              <a:gd name="connsiteX1" fmla="*/ 757990 w 772468"/>
              <a:gd name="connsiteY1" fmla="*/ 14477 h 57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72468" h="57893">
                <a:moveTo>
                  <a:pt x="14477" y="14477"/>
                </a:moveTo>
                <a:lnTo>
                  <a:pt x="757990" y="14477"/>
                </a:lnTo>
              </a:path>
            </a:pathLst>
          </a:custGeom>
          <a:ln w="25400">
            <a:solidFill>
              <a:srgbClr val="FF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3"/>
          <p:cNvSpPr/>
          <p:nvPr/>
        </p:nvSpPr>
        <p:spPr>
          <a:xfrm>
            <a:off x="2687289" y="3202367"/>
            <a:ext cx="704969" cy="57893"/>
          </a:xfrm>
          <a:custGeom>
            <a:avLst/>
            <a:gdLst>
              <a:gd name="connsiteX0" fmla="*/ 14477 w 704969"/>
              <a:gd name="connsiteY0" fmla="*/ 14477 h 57893"/>
              <a:gd name="connsiteX1" fmla="*/ 690491 w 704969"/>
              <a:gd name="connsiteY1" fmla="*/ 14477 h 57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704969" h="57893">
                <a:moveTo>
                  <a:pt x="14477" y="14477"/>
                </a:moveTo>
                <a:lnTo>
                  <a:pt x="690491" y="14477"/>
                </a:lnTo>
              </a:path>
            </a:pathLst>
          </a:custGeom>
          <a:ln w="25400">
            <a:solidFill>
              <a:srgbClr val="FF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3"/>
          <p:cNvSpPr/>
          <p:nvPr/>
        </p:nvSpPr>
        <p:spPr>
          <a:xfrm>
            <a:off x="7620357" y="5611001"/>
            <a:ext cx="846820" cy="57893"/>
          </a:xfrm>
          <a:custGeom>
            <a:avLst/>
            <a:gdLst>
              <a:gd name="connsiteX0" fmla="*/ 14478 w 846820"/>
              <a:gd name="connsiteY0" fmla="*/ 14478 h 57893"/>
              <a:gd name="connsiteX1" fmla="*/ 832342 w 846820"/>
              <a:gd name="connsiteY1" fmla="*/ 14478 h 57893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</a:cxnLst>
            <a:rect l="l" t="t" r="r" b="b"/>
            <a:pathLst>
              <a:path w="846820" h="57893">
                <a:moveTo>
                  <a:pt x="14478" y="14478"/>
                </a:moveTo>
                <a:lnTo>
                  <a:pt x="832342" y="14478"/>
                </a:lnTo>
              </a:path>
            </a:pathLst>
          </a:custGeom>
          <a:ln w="25400">
            <a:solidFill>
              <a:srgbClr val="FF0000">
                <a:alpha val="100000"/>
              </a:srgb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3"/>
          <p:cNvSpPr/>
          <p:nvPr/>
        </p:nvSpPr>
        <p:spPr>
          <a:xfrm>
            <a:off x="5316750" y="4082947"/>
            <a:ext cx="430881" cy="609395"/>
          </a:xfrm>
          <a:custGeom>
            <a:avLst/>
            <a:gdLst>
              <a:gd name="connsiteX0" fmla="*/ 0 w 430881"/>
              <a:gd name="connsiteY0" fmla="*/ 0 h 609395"/>
              <a:gd name="connsiteX1" fmla="*/ 215440 w 430881"/>
              <a:gd name="connsiteY1" fmla="*/ 0 h 609395"/>
              <a:gd name="connsiteX2" fmla="*/ 430881 w 430881"/>
              <a:gd name="connsiteY2" fmla="*/ 304697 h 609395"/>
              <a:gd name="connsiteX3" fmla="*/ 215440 w 430881"/>
              <a:gd name="connsiteY3" fmla="*/ 609395 h 609395"/>
              <a:gd name="connsiteX4" fmla="*/ 0 w 430881"/>
              <a:gd name="connsiteY4" fmla="*/ 609395 h 609395"/>
              <a:gd name="connsiteX5" fmla="*/ 215440 w 430881"/>
              <a:gd name="connsiteY5" fmla="*/ 304697 h 609395"/>
              <a:gd name="connsiteX6" fmla="*/ 0 w 430881"/>
              <a:gd name="connsiteY6" fmla="*/ 0 h 60939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</a:cxnLst>
            <a:rect l="l" t="t" r="r" b="b"/>
            <a:pathLst>
              <a:path w="430881" h="609395">
                <a:moveTo>
                  <a:pt x="0" y="0"/>
                </a:moveTo>
                <a:lnTo>
                  <a:pt x="215440" y="0"/>
                </a:lnTo>
                <a:lnTo>
                  <a:pt x="430881" y="304697"/>
                </a:lnTo>
                <a:lnTo>
                  <a:pt x="215440" y="609395"/>
                </a:lnTo>
                <a:lnTo>
                  <a:pt x="0" y="609395"/>
                </a:lnTo>
                <a:lnTo>
                  <a:pt x="215440" y="304697"/>
                </a:lnTo>
                <a:lnTo>
                  <a:pt x="0" y="0"/>
                </a:lnTo>
              </a:path>
            </a:pathLst>
          </a:custGeom>
          <a:solidFill>
            <a:srgbClr val="DCE6F2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800" y="2705100"/>
            <a:ext cx="5003800" cy="3022600"/>
          </a:xfrm>
          <a:prstGeom prst="rect">
            <a:avLst/>
          </a:prstGeom>
          <a:noFill/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3098800"/>
            <a:ext cx="4191000" cy="2540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68400" y="558800"/>
            <a:ext cx="48514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전산시스템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접속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방법</a:t>
            </a:r>
          </a:p>
        </p:txBody>
      </p:sp>
      <p:sp>
        <p:nvSpPr>
          <p:cNvPr id="13" name="TextBox 1"/>
          <p:cNvSpPr txBox="1"/>
          <p:nvPr/>
        </p:nvSpPr>
        <p:spPr>
          <a:xfrm>
            <a:off x="1231900" y="1295400"/>
            <a:ext cx="190500" cy="558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</p:txBody>
      </p:sp>
      <p:sp>
        <p:nvSpPr>
          <p:cNvPr id="14" name="TextBox 1"/>
          <p:cNvSpPr txBox="1"/>
          <p:nvPr/>
        </p:nvSpPr>
        <p:spPr>
          <a:xfrm>
            <a:off x="1663700" y="1295400"/>
            <a:ext cx="6781800" cy="20193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>
                <a:tab pos="800100" algn="l"/>
              </a:tabLst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사이트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(http://eep.energy.or.kr/)</a:t>
            </a:r>
          </a:p>
          <a:p>
            <a:pPr>
              <a:lnSpc>
                <a:spcPts val="2300"/>
              </a:lnSpc>
              <a:tabLst>
                <a:tab pos="800100" algn="l"/>
              </a:tabLst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제품신고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인증신청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고효율인증제도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바로가기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3000"/>
              </a:lnSpc>
              <a:tabLst>
                <a:tab pos="800100" algn="l"/>
              </a:tabLst>
            </a:pPr>
            <a:r>
              <a:rPr lang="en-US" altLang="zh-CN" dirty="0" smtClean="0"/>
              <a:t>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①</a:t>
            </a:r>
          </a:p>
          <a:p>
            <a:pPr>
              <a:lnSpc>
                <a:spcPts val="2100"/>
              </a:lnSpc>
              <a:tabLst>
                <a:tab pos="800100" algn="l"/>
              </a:tabLst>
            </a:pPr>
            <a:r>
              <a:rPr lang="en-US" altLang="zh-CN" dirty="0" smtClean="0"/>
              <a:t>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②</a:t>
            </a:r>
          </a:p>
        </p:txBody>
      </p:sp>
      <p:sp>
        <p:nvSpPr>
          <p:cNvPr id="15" name="TextBox 1"/>
          <p:cNvSpPr txBox="1"/>
          <p:nvPr/>
        </p:nvSpPr>
        <p:spPr>
          <a:xfrm>
            <a:off x="7162800" y="5372100"/>
            <a:ext cx="1701800" cy="901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>
                <a:tab pos="139700" algn="l"/>
                <a:tab pos="190500" algn="l"/>
              </a:tabLst>
            </a:pPr>
            <a:r>
              <a:rPr lang="en-US" altLang="zh-CN" dirty="0" smtClean="0"/>
              <a:t>	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③</a:t>
            </a:r>
          </a:p>
          <a:p>
            <a:pPr>
              <a:lnSpc>
                <a:spcPts val="2600"/>
              </a:lnSpc>
              <a:tabLst>
                <a:tab pos="139700" algn="l"/>
                <a:tab pos="190500" algn="l"/>
              </a:tabLst>
            </a:pP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맨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아래로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스크롤</a:t>
            </a:r>
          </a:p>
          <a:p>
            <a:pPr>
              <a:lnSpc>
                <a:spcPts val="2100"/>
              </a:lnSpc>
              <a:tabLst>
                <a:tab pos="139700" algn="l"/>
                <a:tab pos="190500" algn="l"/>
              </a:tabLst>
            </a:pPr>
            <a:r>
              <a:rPr lang="en-US" altLang="zh-CN" dirty="0" smtClean="0"/>
              <a:t>	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내리면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위치함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66274" y="1258401"/>
            <a:ext cx="8057343" cy="679475"/>
          </a:xfrm>
          <a:custGeom>
            <a:avLst/>
            <a:gdLst>
              <a:gd name="connsiteX0" fmla="*/ 0 w 8057343"/>
              <a:gd name="connsiteY0" fmla="*/ 679475 h 679475"/>
              <a:gd name="connsiteX1" fmla="*/ 8057343 w 8057343"/>
              <a:gd name="connsiteY1" fmla="*/ 679475 h 679475"/>
              <a:gd name="connsiteX2" fmla="*/ 8057343 w 8057343"/>
              <a:gd name="connsiteY2" fmla="*/ 0 h 679475"/>
              <a:gd name="connsiteX3" fmla="*/ 0 w 8057343"/>
              <a:gd name="connsiteY3" fmla="*/ 0 h 679475"/>
              <a:gd name="connsiteX4" fmla="*/ 0 w 8057343"/>
              <a:gd name="connsiteY4" fmla="*/ 679475 h 6794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57343" h="679475">
                <a:moveTo>
                  <a:pt x="0" y="679475"/>
                </a:moveTo>
                <a:lnTo>
                  <a:pt x="8057343" y="679475"/>
                </a:lnTo>
                <a:lnTo>
                  <a:pt x="8057343" y="0"/>
                </a:lnTo>
                <a:lnTo>
                  <a:pt x="0" y="0"/>
                </a:lnTo>
                <a:lnTo>
                  <a:pt x="0" y="679475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59924" y="1252051"/>
            <a:ext cx="8070043" cy="692175"/>
          </a:xfrm>
          <a:custGeom>
            <a:avLst/>
            <a:gdLst>
              <a:gd name="connsiteX0" fmla="*/ 6350 w 8070043"/>
              <a:gd name="connsiteY0" fmla="*/ 685825 h 692175"/>
              <a:gd name="connsiteX1" fmla="*/ 8063693 w 8070043"/>
              <a:gd name="connsiteY1" fmla="*/ 685825 h 692175"/>
              <a:gd name="connsiteX2" fmla="*/ 8063693 w 8070043"/>
              <a:gd name="connsiteY2" fmla="*/ 6350 h 692175"/>
              <a:gd name="connsiteX3" fmla="*/ 6350 w 8070043"/>
              <a:gd name="connsiteY3" fmla="*/ 6350 h 692175"/>
              <a:gd name="connsiteX4" fmla="*/ 6350 w 8070043"/>
              <a:gd name="connsiteY4" fmla="*/ 685825 h 69217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8070043" h="692175">
                <a:moveTo>
                  <a:pt x="6350" y="685825"/>
                </a:moveTo>
                <a:lnTo>
                  <a:pt x="8063693" y="685825"/>
                </a:lnTo>
                <a:lnTo>
                  <a:pt x="8063693" y="6350"/>
                </a:lnTo>
                <a:lnTo>
                  <a:pt x="6350" y="6350"/>
                </a:lnTo>
                <a:lnTo>
                  <a:pt x="6350" y="685825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907428" y="4622258"/>
            <a:ext cx="1400772" cy="1835811"/>
          </a:xfrm>
          <a:custGeom>
            <a:avLst/>
            <a:gdLst>
              <a:gd name="connsiteX0" fmla="*/ 12953 w 1400772"/>
              <a:gd name="connsiteY0" fmla="*/ 1822857 h 1835811"/>
              <a:gd name="connsiteX1" fmla="*/ 1387818 w 1400772"/>
              <a:gd name="connsiteY1" fmla="*/ 1822857 h 1835811"/>
              <a:gd name="connsiteX2" fmla="*/ 1387818 w 1400772"/>
              <a:gd name="connsiteY2" fmla="*/ 12953 h 1835811"/>
              <a:gd name="connsiteX3" fmla="*/ 12953 w 1400772"/>
              <a:gd name="connsiteY3" fmla="*/ 12953 h 1835811"/>
              <a:gd name="connsiteX4" fmla="*/ 12953 w 1400772"/>
              <a:gd name="connsiteY4" fmla="*/ 1822857 h 1835811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400772" h="1835811">
                <a:moveTo>
                  <a:pt x="12953" y="1822857"/>
                </a:moveTo>
                <a:lnTo>
                  <a:pt x="1387818" y="1822857"/>
                </a:lnTo>
                <a:lnTo>
                  <a:pt x="1387818" y="12953"/>
                </a:lnTo>
                <a:lnTo>
                  <a:pt x="12953" y="12953"/>
                </a:lnTo>
                <a:lnTo>
                  <a:pt x="12953" y="182285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3783516" y="2122210"/>
            <a:ext cx="6454144" cy="2702684"/>
          </a:xfrm>
          <a:custGeom>
            <a:avLst/>
            <a:gdLst>
              <a:gd name="connsiteX0" fmla="*/ 25146 w 6454144"/>
              <a:gd name="connsiteY0" fmla="*/ 2677538 h 2702684"/>
              <a:gd name="connsiteX1" fmla="*/ 6428998 w 6454144"/>
              <a:gd name="connsiteY1" fmla="*/ 2677538 h 2702684"/>
              <a:gd name="connsiteX2" fmla="*/ 6428998 w 6454144"/>
              <a:gd name="connsiteY2" fmla="*/ 25145 h 2702684"/>
              <a:gd name="connsiteX3" fmla="*/ 25146 w 6454144"/>
              <a:gd name="connsiteY3" fmla="*/ 25145 h 2702684"/>
              <a:gd name="connsiteX4" fmla="*/ 25146 w 6454144"/>
              <a:gd name="connsiteY4" fmla="*/ 2677538 h 27026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6454144" h="2702684">
                <a:moveTo>
                  <a:pt x="25146" y="2677538"/>
                </a:moveTo>
                <a:lnTo>
                  <a:pt x="6428998" y="2677538"/>
                </a:lnTo>
                <a:lnTo>
                  <a:pt x="6428998" y="25145"/>
                </a:lnTo>
                <a:lnTo>
                  <a:pt x="25146" y="25145"/>
                </a:lnTo>
                <a:lnTo>
                  <a:pt x="25146" y="267753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2171700"/>
            <a:ext cx="9690100" cy="47371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231900" y="1295400"/>
            <a:ext cx="190500" cy="558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0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663700" y="1244600"/>
            <a:ext cx="6781800" cy="609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5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효율관리제도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사이트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(http://eep.energy.or.kr/)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제품신고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및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인증신청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고효율인증제도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–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고효율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인증</a:t>
            </a:r>
            <a:r>
              <a:rPr lang="en-US" altLang="zh-CN" sz="18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95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바로가기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68400" y="558800"/>
            <a:ext cx="48514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전산시스템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접속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방법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59924" y="1209393"/>
            <a:ext cx="8468952" cy="1216255"/>
          </a:xfrm>
          <a:custGeom>
            <a:avLst/>
            <a:gdLst>
              <a:gd name="connsiteX0" fmla="*/ 6350 w 8468952"/>
              <a:gd name="connsiteY0" fmla="*/ 114644 h 1216255"/>
              <a:gd name="connsiteX1" fmla="*/ 114578 w 8468952"/>
              <a:gd name="connsiteY1" fmla="*/ 6350 h 1216255"/>
              <a:gd name="connsiteX2" fmla="*/ 8354374 w 8468952"/>
              <a:gd name="connsiteY2" fmla="*/ 6350 h 1216255"/>
              <a:gd name="connsiteX3" fmla="*/ 8462602 w 8468952"/>
              <a:gd name="connsiteY3" fmla="*/ 114644 h 1216255"/>
              <a:gd name="connsiteX4" fmla="*/ 8462602 w 8468952"/>
              <a:gd name="connsiteY4" fmla="*/ 1101610 h 1216255"/>
              <a:gd name="connsiteX5" fmla="*/ 8354374 w 8468952"/>
              <a:gd name="connsiteY5" fmla="*/ 1209905 h 1216255"/>
              <a:gd name="connsiteX6" fmla="*/ 114578 w 8468952"/>
              <a:gd name="connsiteY6" fmla="*/ 1209905 h 1216255"/>
              <a:gd name="connsiteX7" fmla="*/ 6350 w 8468952"/>
              <a:gd name="connsiteY7" fmla="*/ 1101610 h 1216255"/>
              <a:gd name="connsiteX8" fmla="*/ 6350 w 8468952"/>
              <a:gd name="connsiteY8" fmla="*/ 114644 h 12162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8468952" h="1216255">
                <a:moveTo>
                  <a:pt x="6350" y="114644"/>
                </a:moveTo>
                <a:cubicBezTo>
                  <a:pt x="6350" y="54847"/>
                  <a:pt x="54817" y="6350"/>
                  <a:pt x="114578" y="6350"/>
                </a:cubicBezTo>
                <a:lnTo>
                  <a:pt x="8354374" y="6350"/>
                </a:lnTo>
                <a:cubicBezTo>
                  <a:pt x="8414134" y="6350"/>
                  <a:pt x="8462602" y="54847"/>
                  <a:pt x="8462602" y="114644"/>
                </a:cubicBezTo>
                <a:lnTo>
                  <a:pt x="8462602" y="1101610"/>
                </a:lnTo>
                <a:cubicBezTo>
                  <a:pt x="8462602" y="1161407"/>
                  <a:pt x="8414134" y="1209905"/>
                  <a:pt x="8354374" y="1209905"/>
                </a:cubicBezTo>
                <a:lnTo>
                  <a:pt x="114578" y="1209905"/>
                </a:lnTo>
                <a:cubicBezTo>
                  <a:pt x="54817" y="1209905"/>
                  <a:pt x="6350" y="1161407"/>
                  <a:pt x="6350" y="1101610"/>
                </a:cubicBezTo>
                <a:lnTo>
                  <a:pt x="6350" y="11464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66274" y="1215744"/>
            <a:ext cx="9045480" cy="1200508"/>
          </a:xfrm>
          <a:custGeom>
            <a:avLst/>
            <a:gdLst>
              <a:gd name="connsiteX0" fmla="*/ 0 w 9045480"/>
              <a:gd name="connsiteY0" fmla="*/ 1200508 h 1200508"/>
              <a:gd name="connsiteX1" fmla="*/ 9045480 w 9045480"/>
              <a:gd name="connsiteY1" fmla="*/ 1200508 h 1200508"/>
              <a:gd name="connsiteX2" fmla="*/ 9045480 w 9045480"/>
              <a:gd name="connsiteY2" fmla="*/ 0 h 1200508"/>
              <a:gd name="connsiteX3" fmla="*/ 0 w 9045480"/>
              <a:gd name="connsiteY3" fmla="*/ 0 h 1200508"/>
              <a:gd name="connsiteX4" fmla="*/ 0 w 9045480"/>
              <a:gd name="connsiteY4" fmla="*/ 1200508 h 12005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1200508">
                <a:moveTo>
                  <a:pt x="0" y="1200508"/>
                </a:moveTo>
                <a:lnTo>
                  <a:pt x="9045480" y="1200508"/>
                </a:lnTo>
                <a:lnTo>
                  <a:pt x="9045480" y="0"/>
                </a:lnTo>
                <a:lnTo>
                  <a:pt x="0" y="0"/>
                </a:lnTo>
                <a:lnTo>
                  <a:pt x="0" y="12005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59924" y="1209394"/>
            <a:ext cx="9058180" cy="1213208"/>
          </a:xfrm>
          <a:custGeom>
            <a:avLst/>
            <a:gdLst>
              <a:gd name="connsiteX0" fmla="*/ 6350 w 9058180"/>
              <a:gd name="connsiteY0" fmla="*/ 1206858 h 1213208"/>
              <a:gd name="connsiteX1" fmla="*/ 9051830 w 9058180"/>
              <a:gd name="connsiteY1" fmla="*/ 1206858 h 1213208"/>
              <a:gd name="connsiteX2" fmla="*/ 9051830 w 9058180"/>
              <a:gd name="connsiteY2" fmla="*/ 6350 h 1213208"/>
              <a:gd name="connsiteX3" fmla="*/ 6350 w 9058180"/>
              <a:gd name="connsiteY3" fmla="*/ 6350 h 1213208"/>
              <a:gd name="connsiteX4" fmla="*/ 6350 w 9058180"/>
              <a:gd name="connsiteY4" fmla="*/ 1206858 h 12132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1213208">
                <a:moveTo>
                  <a:pt x="6350" y="1206858"/>
                </a:moveTo>
                <a:lnTo>
                  <a:pt x="9051830" y="1206858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12068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200" y="2476500"/>
            <a:ext cx="9613900" cy="47752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1181100"/>
            <a:ext cx="29210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우측에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엑셀다운로드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클릭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155700" y="1473200"/>
            <a:ext cx="4914900" cy="57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엑셀파일에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업로드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155700" y="2019300"/>
            <a:ext cx="530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***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개당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판매금액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단위는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천원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단위임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1168400" y="571500"/>
            <a:ext cx="76073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1.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848061" y="4500383"/>
            <a:ext cx="2390406" cy="1593568"/>
          </a:xfrm>
          <a:custGeom>
            <a:avLst/>
            <a:gdLst>
              <a:gd name="connsiteX0" fmla="*/ 0 w 2390406"/>
              <a:gd name="connsiteY0" fmla="*/ 1593568 h 1593568"/>
              <a:gd name="connsiteX1" fmla="*/ 2390406 w 2390406"/>
              <a:gd name="connsiteY1" fmla="*/ 1593568 h 1593568"/>
              <a:gd name="connsiteX2" fmla="*/ 2390406 w 2390406"/>
              <a:gd name="connsiteY2" fmla="*/ 0 h 1593568"/>
              <a:gd name="connsiteX3" fmla="*/ 0 w 2390406"/>
              <a:gd name="connsiteY3" fmla="*/ 0 h 1593568"/>
              <a:gd name="connsiteX4" fmla="*/ 0 w 2390406"/>
              <a:gd name="connsiteY4" fmla="*/ 1593568 h 159356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390406" h="1593568">
                <a:moveTo>
                  <a:pt x="0" y="1593568"/>
                </a:moveTo>
                <a:lnTo>
                  <a:pt x="2390406" y="1593568"/>
                </a:lnTo>
                <a:lnTo>
                  <a:pt x="2390406" y="0"/>
                </a:lnTo>
                <a:lnTo>
                  <a:pt x="0" y="0"/>
                </a:lnTo>
                <a:lnTo>
                  <a:pt x="0" y="159356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66274" y="1215744"/>
            <a:ext cx="9045480" cy="1200508"/>
          </a:xfrm>
          <a:custGeom>
            <a:avLst/>
            <a:gdLst>
              <a:gd name="connsiteX0" fmla="*/ 0 w 9045480"/>
              <a:gd name="connsiteY0" fmla="*/ 1200508 h 1200508"/>
              <a:gd name="connsiteX1" fmla="*/ 9045480 w 9045480"/>
              <a:gd name="connsiteY1" fmla="*/ 1200508 h 1200508"/>
              <a:gd name="connsiteX2" fmla="*/ 9045480 w 9045480"/>
              <a:gd name="connsiteY2" fmla="*/ 0 h 1200508"/>
              <a:gd name="connsiteX3" fmla="*/ 0 w 9045480"/>
              <a:gd name="connsiteY3" fmla="*/ 0 h 1200508"/>
              <a:gd name="connsiteX4" fmla="*/ 0 w 9045480"/>
              <a:gd name="connsiteY4" fmla="*/ 1200508 h 12005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1200508">
                <a:moveTo>
                  <a:pt x="0" y="1200508"/>
                </a:moveTo>
                <a:lnTo>
                  <a:pt x="9045480" y="1200508"/>
                </a:lnTo>
                <a:lnTo>
                  <a:pt x="9045480" y="0"/>
                </a:lnTo>
                <a:lnTo>
                  <a:pt x="0" y="0"/>
                </a:lnTo>
                <a:lnTo>
                  <a:pt x="0" y="12005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1159924" y="1209394"/>
            <a:ext cx="9058180" cy="1213208"/>
          </a:xfrm>
          <a:custGeom>
            <a:avLst/>
            <a:gdLst>
              <a:gd name="connsiteX0" fmla="*/ 6350 w 9058180"/>
              <a:gd name="connsiteY0" fmla="*/ 1206858 h 1213208"/>
              <a:gd name="connsiteX1" fmla="*/ 9051830 w 9058180"/>
              <a:gd name="connsiteY1" fmla="*/ 1206858 h 1213208"/>
              <a:gd name="connsiteX2" fmla="*/ 9051830 w 9058180"/>
              <a:gd name="connsiteY2" fmla="*/ 6350 h 1213208"/>
              <a:gd name="connsiteX3" fmla="*/ 6350 w 9058180"/>
              <a:gd name="connsiteY3" fmla="*/ 6350 h 1213208"/>
              <a:gd name="connsiteX4" fmla="*/ 6350 w 9058180"/>
              <a:gd name="connsiteY4" fmla="*/ 1206858 h 12132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1213208">
                <a:moveTo>
                  <a:pt x="6350" y="1206858"/>
                </a:moveTo>
                <a:lnTo>
                  <a:pt x="9051830" y="1206858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12068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Freeform 3"/>
          <p:cNvSpPr/>
          <p:nvPr/>
        </p:nvSpPr>
        <p:spPr>
          <a:xfrm>
            <a:off x="3430049" y="6555312"/>
            <a:ext cx="2601037" cy="381384"/>
          </a:xfrm>
          <a:custGeom>
            <a:avLst/>
            <a:gdLst>
              <a:gd name="connsiteX0" fmla="*/ 6350 w 2601037"/>
              <a:gd name="connsiteY0" fmla="*/ 375034 h 381384"/>
              <a:gd name="connsiteX1" fmla="*/ 2594687 w 2601037"/>
              <a:gd name="connsiteY1" fmla="*/ 375034 h 381384"/>
              <a:gd name="connsiteX2" fmla="*/ 2594687 w 2601037"/>
              <a:gd name="connsiteY2" fmla="*/ 6350 h 381384"/>
              <a:gd name="connsiteX3" fmla="*/ 6350 w 2601037"/>
              <a:gd name="connsiteY3" fmla="*/ 6350 h 381384"/>
              <a:gd name="connsiteX4" fmla="*/ 6350 w 2601037"/>
              <a:gd name="connsiteY4" fmla="*/ 375034 h 38138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601037" h="381384">
                <a:moveTo>
                  <a:pt x="6350" y="375034"/>
                </a:moveTo>
                <a:lnTo>
                  <a:pt x="2594687" y="375034"/>
                </a:lnTo>
                <a:lnTo>
                  <a:pt x="2594687" y="6350"/>
                </a:lnTo>
                <a:lnTo>
                  <a:pt x="6350" y="6350"/>
                </a:lnTo>
                <a:lnTo>
                  <a:pt x="6350" y="37503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5700" y="2794000"/>
            <a:ext cx="8788400" cy="35814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609600"/>
            <a:ext cx="7607300" cy="17526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1.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  <a:p>
            <a:pPr>
              <a:lnSpc>
                <a:spcPts val="20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우측에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엑셀다운로드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클릭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엑셀파일에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업로드</a:t>
            </a:r>
          </a:p>
          <a:p>
            <a:pPr>
              <a:lnSpc>
                <a:spcPts val="22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***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개당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판매금액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단위는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천원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단위임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3517900" y="6578600"/>
            <a:ext cx="2032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해당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없을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Calibri" pitchFamily="18" charset="0"/>
                <a:cs typeface="Calibri" pitchFamily="18" charset="0"/>
              </a:rPr>
              <a:t>‘0’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기재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66274" y="1215744"/>
            <a:ext cx="9045480" cy="1200508"/>
          </a:xfrm>
          <a:custGeom>
            <a:avLst/>
            <a:gdLst>
              <a:gd name="connsiteX0" fmla="*/ 0 w 9045480"/>
              <a:gd name="connsiteY0" fmla="*/ 1200508 h 1200508"/>
              <a:gd name="connsiteX1" fmla="*/ 9045480 w 9045480"/>
              <a:gd name="connsiteY1" fmla="*/ 1200508 h 1200508"/>
              <a:gd name="connsiteX2" fmla="*/ 9045480 w 9045480"/>
              <a:gd name="connsiteY2" fmla="*/ 0 h 1200508"/>
              <a:gd name="connsiteX3" fmla="*/ 0 w 9045480"/>
              <a:gd name="connsiteY3" fmla="*/ 0 h 1200508"/>
              <a:gd name="connsiteX4" fmla="*/ 0 w 9045480"/>
              <a:gd name="connsiteY4" fmla="*/ 1200508 h 12005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1200508">
                <a:moveTo>
                  <a:pt x="0" y="1200508"/>
                </a:moveTo>
                <a:lnTo>
                  <a:pt x="9045480" y="1200508"/>
                </a:lnTo>
                <a:lnTo>
                  <a:pt x="9045480" y="0"/>
                </a:lnTo>
                <a:lnTo>
                  <a:pt x="0" y="0"/>
                </a:lnTo>
                <a:lnTo>
                  <a:pt x="0" y="1200508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59924" y="1209394"/>
            <a:ext cx="9058180" cy="1213208"/>
          </a:xfrm>
          <a:custGeom>
            <a:avLst/>
            <a:gdLst>
              <a:gd name="connsiteX0" fmla="*/ 6350 w 9058180"/>
              <a:gd name="connsiteY0" fmla="*/ 1206858 h 1213208"/>
              <a:gd name="connsiteX1" fmla="*/ 9051830 w 9058180"/>
              <a:gd name="connsiteY1" fmla="*/ 1206858 h 1213208"/>
              <a:gd name="connsiteX2" fmla="*/ 9051830 w 9058180"/>
              <a:gd name="connsiteY2" fmla="*/ 6350 h 1213208"/>
              <a:gd name="connsiteX3" fmla="*/ 6350 w 9058180"/>
              <a:gd name="connsiteY3" fmla="*/ 6350 h 1213208"/>
              <a:gd name="connsiteX4" fmla="*/ 6350 w 9058180"/>
              <a:gd name="connsiteY4" fmla="*/ 1206858 h 12132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1213208">
                <a:moveTo>
                  <a:pt x="6350" y="1206858"/>
                </a:moveTo>
                <a:lnTo>
                  <a:pt x="9051830" y="1206858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1206858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6100" y="2476500"/>
            <a:ext cx="9677400" cy="48133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68400" y="571500"/>
            <a:ext cx="76073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1.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1155700" y="1181100"/>
            <a:ext cx="29210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우측에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엑셀다운로드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클릭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1155700" y="1473200"/>
            <a:ext cx="4914900" cy="5715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엑셀파일에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대한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엑셀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업로드</a:t>
            </a:r>
          </a:p>
        </p:txBody>
      </p:sp>
      <p:sp>
        <p:nvSpPr>
          <p:cNvPr id="8" name="TextBox 1"/>
          <p:cNvSpPr txBox="1"/>
          <p:nvPr/>
        </p:nvSpPr>
        <p:spPr>
          <a:xfrm>
            <a:off x="1155700" y="2019300"/>
            <a:ext cx="5308600" cy="2921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***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데이터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개당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판매금액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단위는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천원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 Semilight" pitchFamily="18" charset="0"/>
                <a:cs typeface="맑은 고딕 Semilight" pitchFamily="18" charset="0"/>
              </a:rPr>
              <a:t>단위임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166274" y="1215743"/>
            <a:ext cx="9045480" cy="962844"/>
          </a:xfrm>
          <a:custGeom>
            <a:avLst/>
            <a:gdLst>
              <a:gd name="connsiteX0" fmla="*/ 0 w 9045480"/>
              <a:gd name="connsiteY0" fmla="*/ 962844 h 962844"/>
              <a:gd name="connsiteX1" fmla="*/ 9045480 w 9045480"/>
              <a:gd name="connsiteY1" fmla="*/ 962844 h 962844"/>
              <a:gd name="connsiteX2" fmla="*/ 9045480 w 9045480"/>
              <a:gd name="connsiteY2" fmla="*/ 0 h 962844"/>
              <a:gd name="connsiteX3" fmla="*/ 0 w 9045480"/>
              <a:gd name="connsiteY3" fmla="*/ 0 h 962844"/>
              <a:gd name="connsiteX4" fmla="*/ 0 w 9045480"/>
              <a:gd name="connsiteY4" fmla="*/ 962844 h 9628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45480" h="962844">
                <a:moveTo>
                  <a:pt x="0" y="962844"/>
                </a:moveTo>
                <a:lnTo>
                  <a:pt x="9045480" y="962844"/>
                </a:lnTo>
                <a:lnTo>
                  <a:pt x="9045480" y="0"/>
                </a:lnTo>
                <a:lnTo>
                  <a:pt x="0" y="0"/>
                </a:lnTo>
                <a:lnTo>
                  <a:pt x="0" y="962844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Freeform 3"/>
          <p:cNvSpPr/>
          <p:nvPr/>
        </p:nvSpPr>
        <p:spPr>
          <a:xfrm>
            <a:off x="1159924" y="1209393"/>
            <a:ext cx="9058180" cy="975544"/>
          </a:xfrm>
          <a:custGeom>
            <a:avLst/>
            <a:gdLst>
              <a:gd name="connsiteX0" fmla="*/ 6350 w 9058180"/>
              <a:gd name="connsiteY0" fmla="*/ 969194 h 975544"/>
              <a:gd name="connsiteX1" fmla="*/ 9051830 w 9058180"/>
              <a:gd name="connsiteY1" fmla="*/ 969194 h 975544"/>
              <a:gd name="connsiteX2" fmla="*/ 9051830 w 9058180"/>
              <a:gd name="connsiteY2" fmla="*/ 6350 h 975544"/>
              <a:gd name="connsiteX3" fmla="*/ 6350 w 9058180"/>
              <a:gd name="connsiteY3" fmla="*/ 6350 h 975544"/>
              <a:gd name="connsiteX4" fmla="*/ 6350 w 9058180"/>
              <a:gd name="connsiteY4" fmla="*/ 969194 h 975544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9058180" h="975544">
                <a:moveTo>
                  <a:pt x="6350" y="969194"/>
                </a:moveTo>
                <a:lnTo>
                  <a:pt x="9051830" y="969194"/>
                </a:lnTo>
                <a:lnTo>
                  <a:pt x="9051830" y="6350"/>
                </a:lnTo>
                <a:lnTo>
                  <a:pt x="6350" y="6350"/>
                </a:lnTo>
                <a:lnTo>
                  <a:pt x="6350" y="969194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3"/>
          <p:cNvSpPr/>
          <p:nvPr/>
        </p:nvSpPr>
        <p:spPr>
          <a:xfrm>
            <a:off x="3095087" y="5143039"/>
            <a:ext cx="2601038" cy="382907"/>
          </a:xfrm>
          <a:custGeom>
            <a:avLst/>
            <a:gdLst>
              <a:gd name="connsiteX0" fmla="*/ 6350 w 2601038"/>
              <a:gd name="connsiteY0" fmla="*/ 376557 h 382907"/>
              <a:gd name="connsiteX1" fmla="*/ 2594688 w 2601038"/>
              <a:gd name="connsiteY1" fmla="*/ 376557 h 382907"/>
              <a:gd name="connsiteX2" fmla="*/ 2594688 w 2601038"/>
              <a:gd name="connsiteY2" fmla="*/ 6350 h 382907"/>
              <a:gd name="connsiteX3" fmla="*/ 6350 w 2601038"/>
              <a:gd name="connsiteY3" fmla="*/ 6350 h 382907"/>
              <a:gd name="connsiteX4" fmla="*/ 6350 w 2601038"/>
              <a:gd name="connsiteY4" fmla="*/ 376557 h 38290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2601038" h="382907">
                <a:moveTo>
                  <a:pt x="6350" y="376557"/>
                </a:moveTo>
                <a:lnTo>
                  <a:pt x="2594688" y="376557"/>
                </a:lnTo>
                <a:lnTo>
                  <a:pt x="2594688" y="6350"/>
                </a:lnTo>
                <a:lnTo>
                  <a:pt x="6350" y="6350"/>
                </a:lnTo>
                <a:lnTo>
                  <a:pt x="6350" y="376557"/>
                </a:lnTo>
              </a:path>
            </a:pathLst>
          </a:custGeom>
          <a:solidFill>
            <a:srgbClr val="000000">
              <a:alpha val="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2476500"/>
            <a:ext cx="9677400" cy="4826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155700" y="609600"/>
            <a:ext cx="8483600" cy="15240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안내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(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방식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2.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수정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버튼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활용</a:t>
            </a:r>
            <a:r>
              <a:rPr lang="en-US" altLang="zh-CN" sz="3202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202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)</a:t>
            </a:r>
          </a:p>
          <a:p>
            <a:pPr>
              <a:lnSpc>
                <a:spcPts val="22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수정버튼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누를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컬럼의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값을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기입할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수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있도록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활성화됩니다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.</a:t>
            </a:r>
          </a:p>
          <a:p>
            <a:pPr>
              <a:lnSpc>
                <a:spcPts val="23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4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컬럼에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실적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기입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저장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버튼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누르고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,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유무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란이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O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전환되면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완료</a:t>
            </a:r>
          </a:p>
          <a:p>
            <a:pPr>
              <a:lnSpc>
                <a:spcPts val="2200"/>
              </a:lnSpc>
              <a:tabLst/>
            </a:pPr>
            <a:r>
              <a:rPr lang="en-US" altLang="zh-CN" sz="1801" dirty="0" smtClean="0">
                <a:solidFill>
                  <a:srgbClr val="000000"/>
                </a:solidFill>
                <a:latin typeface="Wingdings" pitchFamily="18" charset="0"/>
                <a:cs typeface="Wingdings" pitchFamily="18" charset="0"/>
              </a:rPr>
              <a:t>➢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판매량은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정수만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180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80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해야함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3187700" y="5168900"/>
            <a:ext cx="2032000" cy="3048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400"/>
              </a:lnSpc>
              <a:tabLst/>
            </a:pP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해당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없을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시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Calibri" pitchFamily="18" charset="0"/>
                <a:cs typeface="Calibri" pitchFamily="18" charset="0"/>
              </a:rPr>
              <a:t>‘0’</a:t>
            </a:r>
            <a:r>
              <a:rPr lang="en-US" altLang="zh-CN" sz="1799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799" dirty="0" smtClean="0">
                <a:solidFill>
                  <a:srgbClr val="FF0000"/>
                </a:solidFill>
                <a:latin typeface="맑은 고딕" pitchFamily="18" charset="0"/>
                <a:cs typeface="맑은 고딕" pitchFamily="18" charset="0"/>
              </a:rPr>
              <a:t>기재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0" y="0"/>
            <a:ext cx="10680700" cy="7556500"/>
          </a:xfrm>
          <a:custGeom>
            <a:avLst/>
            <a:gdLst>
              <a:gd name="connsiteX0" fmla="*/ 0 w 10680700"/>
              <a:gd name="connsiteY0" fmla="*/ 7556500 h 7556500"/>
              <a:gd name="connsiteX1" fmla="*/ 10680700 w 10680700"/>
              <a:gd name="connsiteY1" fmla="*/ 7556500 h 7556500"/>
              <a:gd name="connsiteX2" fmla="*/ 10680700 w 10680700"/>
              <a:gd name="connsiteY2" fmla="*/ 0 h 7556500"/>
              <a:gd name="connsiteX3" fmla="*/ 0 w 10680700"/>
              <a:gd name="connsiteY3" fmla="*/ 0 h 7556500"/>
              <a:gd name="connsiteX4" fmla="*/ 0 w 10680700"/>
              <a:gd name="connsiteY4" fmla="*/ 7556500 h 7556500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80700" h="7556500">
                <a:moveTo>
                  <a:pt x="0" y="7556500"/>
                </a:moveTo>
                <a:lnTo>
                  <a:pt x="10680700" y="7556500"/>
                </a:lnTo>
                <a:lnTo>
                  <a:pt x="10680700" y="0"/>
                </a:lnTo>
                <a:lnTo>
                  <a:pt x="0" y="0"/>
                </a:lnTo>
                <a:lnTo>
                  <a:pt x="0" y="7556500"/>
                </a:lnTo>
              </a:path>
            </a:pathLst>
          </a:custGeom>
          <a:solidFill>
            <a:srgbClr val="FFFFFF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Freeform 3"/>
          <p:cNvSpPr/>
          <p:nvPr/>
        </p:nvSpPr>
        <p:spPr>
          <a:xfrm>
            <a:off x="1000316" y="1291918"/>
            <a:ext cx="8728789" cy="4466866"/>
          </a:xfrm>
          <a:custGeom>
            <a:avLst/>
            <a:gdLst>
              <a:gd name="connsiteX0" fmla="*/ 3108 w 8728789"/>
              <a:gd name="connsiteY0" fmla="*/ 4466866 h 4466866"/>
              <a:gd name="connsiteX1" fmla="*/ 0 w 8728789"/>
              <a:gd name="connsiteY1" fmla="*/ 4466866 h 4466866"/>
              <a:gd name="connsiteX2" fmla="*/ 8728789 w 8728789"/>
              <a:gd name="connsiteY2" fmla="*/ 4466866 h 4466866"/>
              <a:gd name="connsiteX3" fmla="*/ 8725743 w 8728789"/>
              <a:gd name="connsiteY3" fmla="*/ 4466866 h 4466866"/>
              <a:gd name="connsiteX4" fmla="*/ 8725743 w 8728789"/>
              <a:gd name="connsiteY4" fmla="*/ 0 h 4466866"/>
              <a:gd name="connsiteX5" fmla="*/ 8728789 w 8728789"/>
              <a:gd name="connsiteY5" fmla="*/ 4316 h 4466866"/>
              <a:gd name="connsiteX6" fmla="*/ 0 w 8728789"/>
              <a:gd name="connsiteY6" fmla="*/ 4316 h 4466866"/>
              <a:gd name="connsiteX7" fmla="*/ 3108 w 8728789"/>
              <a:gd name="connsiteY7" fmla="*/ 0 h 4466866"/>
              <a:gd name="connsiteX8" fmla="*/ 3108 w 8728789"/>
              <a:gd name="connsiteY8" fmla="*/ 4466866 h 4466866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  <a:cxn ang="6">
                <a:pos x="connsiteX6" y="connsiteY6"/>
              </a:cxn>
              <a:cxn ang="7">
                <a:pos x="connsiteX7" y="connsiteY7"/>
              </a:cxn>
              <a:cxn ang="8">
                <a:pos x="connsiteX8" y="connsiteY8"/>
              </a:cxn>
            </a:cxnLst>
            <a:rect l="l" t="t" r="r" b="b"/>
            <a:pathLst>
              <a:path w="8728789" h="4466866">
                <a:moveTo>
                  <a:pt x="3108" y="4466866"/>
                </a:moveTo>
                <a:lnTo>
                  <a:pt x="0" y="4466866"/>
                </a:lnTo>
                <a:lnTo>
                  <a:pt x="8728789" y="4466866"/>
                </a:lnTo>
                <a:lnTo>
                  <a:pt x="8725743" y="4466866"/>
                </a:lnTo>
                <a:lnTo>
                  <a:pt x="8725743" y="0"/>
                </a:lnTo>
                <a:lnTo>
                  <a:pt x="8728789" y="4316"/>
                </a:lnTo>
                <a:lnTo>
                  <a:pt x="0" y="4316"/>
                </a:lnTo>
                <a:lnTo>
                  <a:pt x="3108" y="0"/>
                </a:lnTo>
                <a:lnTo>
                  <a:pt x="3108" y="4466866"/>
                </a:lnTo>
              </a:path>
            </a:pathLst>
          </a:custGeom>
          <a:solidFill>
            <a:srgbClr val="B9CDE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092200" y="419100"/>
            <a:ext cx="5867400" cy="647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5100"/>
              </a:lnSpc>
              <a:tabLst/>
            </a:pP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※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생산판매실적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입력</a:t>
            </a:r>
            <a:r>
              <a:rPr lang="en-US" altLang="zh-CN" sz="3994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994" b="1" dirty="0" smtClean="0">
                <a:solidFill>
                  <a:srgbClr val="000000"/>
                </a:solidFill>
                <a:latin typeface="맑은 고딕 Semilight" pitchFamily="18" charset="0"/>
                <a:cs typeface="맑은 고딕 Semilight" pitchFamily="18" charset="0"/>
              </a:rPr>
              <a:t>FAQ</a:t>
            </a:r>
          </a:p>
        </p:txBody>
      </p:sp>
      <p:sp>
        <p:nvSpPr>
          <p:cNvPr id="5" name="TextBox 1"/>
          <p:cNvSpPr txBox="1"/>
          <p:nvPr/>
        </p:nvSpPr>
        <p:spPr>
          <a:xfrm>
            <a:off x="990600" y="1536700"/>
            <a:ext cx="7810500" cy="179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1.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생산량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국내생산제품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생산량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수입제품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구분이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되어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있는데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어디에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작성해야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하나요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국내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제조공장만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수입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란에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‘0’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으로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기재하시면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됩니다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2.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작성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완료했는데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완료된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사실을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어떻게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있나요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입력유무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란이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O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나오면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완료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상태입니다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3.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생산판매실적이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없는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경우에도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입력해야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하나요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</p:txBody>
      </p:sp>
      <p:sp>
        <p:nvSpPr>
          <p:cNvPr id="6" name="TextBox 1"/>
          <p:cNvSpPr txBox="1"/>
          <p:nvPr/>
        </p:nvSpPr>
        <p:spPr>
          <a:xfrm>
            <a:off x="990600" y="3289300"/>
            <a:ext cx="7924800" cy="520700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고효율인증이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유효한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모델이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대상이며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생산판매량이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없는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경우에도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0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으로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입력이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7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필요합니다</a:t>
            </a:r>
            <a:r>
              <a:rPr lang="en-US" altLang="zh-CN" sz="1597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7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  <p:sp>
        <p:nvSpPr>
          <p:cNvPr id="7" name="TextBox 1"/>
          <p:cNvSpPr txBox="1"/>
          <p:nvPr/>
        </p:nvSpPr>
        <p:spPr>
          <a:xfrm>
            <a:off x="990600" y="4064000"/>
            <a:ext cx="8406147" cy="1559401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21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4.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실적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입력란에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인증모델이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중복된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인증모델이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없거나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다른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어떻게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해야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할까요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?</a:t>
            </a:r>
          </a:p>
          <a:p>
            <a:pPr>
              <a:lnSpc>
                <a:spcPts val="2100"/>
              </a:lnSpc>
              <a:tabLst/>
            </a:pPr>
            <a:r>
              <a:rPr lang="en-US" altLang="zh-CN" sz="1799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→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생산판매실적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실제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입력대상과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업체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사용자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화면에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나타나는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입력대상이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다른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상황을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err="1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캡처하여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kpson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@energy.or.kr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메일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바랍니다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altLang="zh-CN" dirty="0" smtClean="0"/>
          </a:p>
          <a:p>
            <a:pPr>
              <a:lnSpc>
                <a:spcPts val="2800"/>
              </a:lnSpc>
              <a:tabLst/>
            </a:pP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이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외에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다른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질의가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있을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경우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,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유선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(052-920-0455)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또는</a:t>
            </a:r>
          </a:p>
          <a:p>
            <a:pPr>
              <a:lnSpc>
                <a:spcPts val="1900"/>
              </a:lnSpc>
              <a:tabLst/>
            </a:pPr>
            <a:r>
              <a:rPr lang="en-US" altLang="zh-CN" sz="1595" dirty="0" err="1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이메일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(kpson@energy.or.kr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)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로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문의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맑은 고딕" pitchFamily="18" charset="0"/>
                <a:cs typeface="맑은 고딕" pitchFamily="18" charset="0"/>
              </a:rPr>
              <a:t>바랍니다</a:t>
            </a:r>
            <a:r>
              <a:rPr lang="en-US" altLang="zh-CN" sz="1595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1595" dirty="0" smtClean="0">
                <a:solidFill>
                  <a:srgbClr val="000000"/>
                </a:solidFill>
                <a:latin typeface="Calibri" pitchFamily="18" charset="0"/>
                <a:cs typeface="Calibri" pitchFamily="18" charset="0"/>
              </a:rPr>
              <a:t>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666</Words>
  <Application>Microsoft Office PowerPoint</Application>
  <PresentationFormat>사용자 지정</PresentationFormat>
  <Paragraphs>88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宋体</vt:lpstr>
      <vt:lpstr>맑은 고딕</vt:lpstr>
      <vt:lpstr>맑은 고딕 Semilight</vt:lpstr>
      <vt:lpstr>Arial</vt:lpstr>
      <vt:lpstr>Calibri</vt:lpstr>
      <vt:lpstr>Times New Roman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/>
  <cp:lastModifiedBy>손관표</cp:lastModifiedBy>
  <cp:revision>5</cp:revision>
  <dcterms:created xsi:type="dcterms:W3CDTF">2006-08-16T00:00:00Z</dcterms:created>
  <dcterms:modified xsi:type="dcterms:W3CDTF">2025-01-07T02:23:06Z</dcterms:modified>
</cp:coreProperties>
</file>