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59" r:id="rId4"/>
    <p:sldId id="258" r:id="rId5"/>
    <p:sldId id="260" r:id="rId6"/>
    <p:sldId id="264" r:id="rId7"/>
    <p:sldId id="265" r:id="rId8"/>
    <p:sldId id="266" r:id="rId9"/>
    <p:sldId id="262" r:id="rId10"/>
    <p:sldId id="263" r:id="rId11"/>
  </p:sldIdLst>
  <p:sldSz cx="10690225" cy="7559675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D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45" autoAdjust="0"/>
  </p:normalViewPr>
  <p:slideViewPr>
    <p:cSldViewPr>
      <p:cViewPr varScale="1">
        <p:scale>
          <a:sx n="99" d="100"/>
          <a:sy n="99" d="100"/>
        </p:scale>
        <p:origin x="1464" y="84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1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9BB234-04A2-4BA0-A9DA-DED6DFF7D04D}" type="datetimeFigureOut">
              <a:rPr lang="ko-KR" altLang="en-US" smtClean="0"/>
              <a:t>2023-01-30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6151A2-A4DD-4224-855C-F178C4651C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94662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03528" y="909574"/>
            <a:ext cx="86437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dirty="0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2022</a:t>
            </a:r>
            <a:r>
              <a:rPr lang="ko-KR" altLang="en-US" sz="4400" dirty="0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년도 </a:t>
            </a:r>
            <a:r>
              <a:rPr lang="en-US" altLang="ko-KR" sz="4400" dirty="0" err="1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생산판매실적</a:t>
            </a:r>
            <a:r>
              <a:rPr lang="en-US" altLang="ko-KR" sz="4400" dirty="0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400" dirty="0" err="1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400" dirty="0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400" dirty="0" err="1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endParaRPr lang="ko-KR" altLang="ko-KR" sz="4400" dirty="0">
              <a:solidFill>
                <a:srgbClr val="00AEE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88871" y="1807497"/>
            <a:ext cx="79085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>
                <a:solidFill>
                  <a:srgbClr val="00AEEE"/>
                </a:solidFill>
              </a:rPr>
              <a:t>“대기전력 저감대상 제품을 제조(수입)하는 자는 매년 3월 31일까지</a:t>
            </a:r>
            <a:endParaRPr lang="ko-KR" altLang="ko-KR" sz="2000" b="1" dirty="0">
              <a:solidFill>
                <a:srgbClr val="00AEE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9312" y="2160527"/>
            <a:ext cx="89627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smtClean="0">
                <a:solidFill>
                  <a:srgbClr val="00AEEE"/>
                </a:solidFill>
              </a:rPr>
              <a:t>전년도 생산(수입)량, 판매량을 공단으로 신고하여야 </a:t>
            </a:r>
            <a:r>
              <a:rPr lang="en-US" altLang="ko-KR" sz="2000" b="1" dirty="0" err="1" smtClean="0">
                <a:solidFill>
                  <a:srgbClr val="00AEEE"/>
                </a:solidFill>
              </a:rPr>
              <a:t>합니다</a:t>
            </a:r>
            <a:r>
              <a:rPr lang="en-US" altLang="ko-KR" sz="2000" b="1" dirty="0" smtClean="0">
                <a:solidFill>
                  <a:srgbClr val="00AEEE"/>
                </a:solidFill>
              </a:rPr>
              <a:t>. ”(</a:t>
            </a:r>
            <a:r>
              <a:rPr lang="ko-KR" altLang="en-US" sz="2000" b="1" dirty="0" err="1" smtClean="0">
                <a:solidFill>
                  <a:srgbClr val="00AEEE"/>
                </a:solidFill>
              </a:rPr>
              <a:t>말소신고</a:t>
            </a:r>
            <a:r>
              <a:rPr lang="ko-KR" altLang="en-US" sz="2000" b="1" dirty="0" smtClean="0">
                <a:solidFill>
                  <a:srgbClr val="00AEEE"/>
                </a:solidFill>
              </a:rPr>
              <a:t> 포함</a:t>
            </a:r>
            <a:r>
              <a:rPr lang="en-US" altLang="ko-KR" sz="2000" b="1" dirty="0" smtClean="0">
                <a:solidFill>
                  <a:srgbClr val="00AEEE"/>
                </a:solidFill>
              </a:rPr>
              <a:t>)</a:t>
            </a:r>
            <a:endParaRPr lang="ko-KR" altLang="ko-KR" sz="2000" b="1" dirty="0">
              <a:solidFill>
                <a:srgbClr val="00AEE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5136" y="2787523"/>
            <a:ext cx="7287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에너지이용합리화법 제</a:t>
            </a:r>
            <a:r>
              <a:rPr lang="en-US" altLang="ko-KR" sz="2000" dirty="0" smtClean="0">
                <a:solidFill>
                  <a:srgbClr val="000000"/>
                </a:solidFill>
              </a:rPr>
              <a:t>18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</a:t>
            </a:r>
            <a:r>
              <a:rPr lang="en-US" altLang="ko-KR" sz="2000" dirty="0" smtClean="0">
                <a:solidFill>
                  <a:srgbClr val="000000"/>
                </a:solidFill>
              </a:rPr>
              <a:t>(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대기전력저감대상제품의 지정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ko-KR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219350" y="3228216"/>
            <a:ext cx="5312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에너지이용합리화법 제</a:t>
            </a:r>
            <a:r>
              <a:rPr lang="en-US" altLang="ko-KR" sz="2000" dirty="0" smtClean="0">
                <a:solidFill>
                  <a:srgbClr val="000000"/>
                </a:solidFill>
              </a:rPr>
              <a:t>66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</a:t>
            </a:r>
            <a:r>
              <a:rPr lang="en-US" altLang="ko-KR" sz="2000" dirty="0" smtClean="0">
                <a:solidFill>
                  <a:srgbClr val="000000"/>
                </a:solidFill>
              </a:rPr>
              <a:t>(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보고 및 검사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ko-KR" sz="2000" dirty="0"/>
          </a:p>
        </p:txBody>
      </p:sp>
      <p:sp>
        <p:nvSpPr>
          <p:cNvPr id="3" name="Rectangle 4"/>
          <p:cNvSpPr/>
          <p:nvPr/>
        </p:nvSpPr>
        <p:spPr>
          <a:xfrm>
            <a:off x="1119140" y="3723558"/>
            <a:ext cx="8381999" cy="1591056"/>
          </a:xfrm>
          <a:prstGeom prst="rect">
            <a:avLst/>
          </a:prstGeom>
          <a:noFill/>
          <a:ln w="19050">
            <a:solidFill>
              <a:srgbClr val="00AF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indent="179070">
              <a:lnSpc>
                <a:spcPts val="2135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제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66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조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(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보고 및 검사 등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) 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① 산업통상자원부장관이나 시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도지사는 이 법의 시행을 위하여 필요하면 산업</a:t>
            </a:r>
          </a:p>
          <a:p>
            <a:pPr indent="179070">
              <a:lnSpc>
                <a:spcPts val="1870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통상자원부령으로 정하는 바에 따라 효율관리기자재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대기전력저감대상제품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고효율에너지인증대상기자</a:t>
            </a:r>
          </a:p>
          <a:p>
            <a:pPr indent="179070">
              <a:lnSpc>
                <a:spcPts val="1700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재의 제조업자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수입업자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판매업자 및 각 시험기관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에너지절약전문기업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에너지다소비사업자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진단기관</a:t>
            </a:r>
          </a:p>
          <a:p>
            <a:pPr indent="179070">
              <a:lnSpc>
                <a:spcPts val="1700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과 검사대상기기설치자에 대하여 그 업무에 관한 보고를 명하거나 소속 공무원 또는 공단으로 하여금</a:t>
            </a:r>
          </a:p>
          <a:p>
            <a:pPr indent="179070">
              <a:lnSpc>
                <a:spcPts val="1740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효율관리기자재 제조업자 등의 사무소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사업장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공장이나 창고에 출입하여 장부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서류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·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에너지사용기자재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,</a:t>
            </a:r>
          </a:p>
          <a:p>
            <a:pPr indent="179070">
              <a:lnSpc>
                <a:spcPts val="1675"/>
              </a:lnSpc>
            </a:pPr>
            <a:r>
              <a:rPr lang="en-US" altLang="ko-KR" sz="1400" dirty="0" smtClean="0">
                <a:solidFill>
                  <a:srgbClr val="000000"/>
                </a:solidFill>
                <a:latin typeface="+mn-ea"/>
                <a:cs typeface="맑은 고딕 Semilight" panose="020B0502040204020203" pitchFamily="50" charset="-127"/>
              </a:rPr>
              <a:t>그 밖의 물건을 검사하게 할 수 있다</a:t>
            </a:r>
            <a:r>
              <a:rPr lang="en-US" altLang="ko-KR" sz="1400" dirty="0" smtClean="0">
                <a:solidFill>
                  <a:srgbClr val="000000"/>
                </a:solidFill>
                <a:latin typeface="+mn-ea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15136" y="5478944"/>
            <a:ext cx="66958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에너지이용합리화법 시행규칙 제</a:t>
            </a:r>
            <a:r>
              <a:rPr lang="en-US" altLang="ko-KR" sz="2000" dirty="0" smtClean="0">
                <a:solidFill>
                  <a:srgbClr val="000000"/>
                </a:solidFill>
              </a:rPr>
              <a:t>33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</a:t>
            </a:r>
            <a:r>
              <a:rPr lang="en-US" altLang="ko-KR" sz="2000" dirty="0" smtClean="0">
                <a:solidFill>
                  <a:srgbClr val="000000"/>
                </a:solidFill>
              </a:rPr>
              <a:t>(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보고 및 검사 등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ko-KR" sz="2000" dirty="0"/>
          </a:p>
        </p:txBody>
      </p:sp>
      <p:sp>
        <p:nvSpPr>
          <p:cNvPr id="11" name="Rectangle 6"/>
          <p:cNvSpPr/>
          <p:nvPr/>
        </p:nvSpPr>
        <p:spPr>
          <a:xfrm>
            <a:off x="1119139" y="5989637"/>
            <a:ext cx="8381999" cy="1179576"/>
          </a:xfrm>
          <a:prstGeom prst="rect">
            <a:avLst/>
          </a:prstGeom>
          <a:noFill/>
          <a:ln w="19050">
            <a:solidFill>
              <a:srgbClr val="00AF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indent="154939">
              <a:lnSpc>
                <a:spcPts val="2520"/>
              </a:lnSpc>
            </a:pP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제33조(보고 및 검사 등) ① </a:t>
            </a:r>
            <a:r>
              <a:rPr lang="en-US" altLang="ko-KR" sz="1600" b="1" u="sng" dirty="0" smtClean="0">
                <a:solidFill>
                  <a:srgbClr val="0000FF"/>
                </a:solidFill>
                <a:latin typeface="+mn-ea"/>
              </a:rPr>
              <a:t>법 제66조제1항</a:t>
            </a:r>
            <a:r>
              <a:rPr lang="en-US" altLang="ko-KR" sz="1600" b="1" dirty="0" smtClean="0">
                <a:solidFill>
                  <a:srgbClr val="0000FF"/>
                </a:solidFill>
                <a:latin typeface="+mn-ea"/>
              </a:rPr>
              <a:t>에 </a:t>
            </a: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따라 산업통상자원부장관이 보고를 명할 수</a:t>
            </a:r>
          </a:p>
          <a:p>
            <a:pPr indent="154939">
              <a:lnSpc>
                <a:spcPts val="1935"/>
              </a:lnSpc>
            </a:pP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있는 사항은 다음 각 호와 같다.</a:t>
            </a:r>
          </a:p>
          <a:p>
            <a:pPr indent="154939">
              <a:lnSpc>
                <a:spcPts val="1980"/>
              </a:lnSpc>
            </a:pP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1. 효율관리기자재·대기전력저감대상제품·고효율에너지인증대상기자재의 제조업자·수입업</a:t>
            </a:r>
          </a:p>
          <a:p>
            <a:pPr indent="154939">
              <a:lnSpc>
                <a:spcPts val="1895"/>
              </a:lnSpc>
            </a:pPr>
            <a:r>
              <a:rPr lang="en-US" altLang="ko-KR" sz="1600" b="1" dirty="0" smtClean="0">
                <a:solidFill>
                  <a:srgbClr val="000000"/>
                </a:solidFill>
                <a:latin typeface="+mn-ea"/>
              </a:rPr>
              <a:t>자 또는 판매업자의 경우：연도별 생산·수입 또는 판매 실적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208805" y="1783125"/>
            <a:ext cx="5400837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8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제출기한 </a:t>
            </a:r>
            <a:r>
              <a:rPr lang="en-US" altLang="ko-KR" sz="2800" dirty="0" smtClean="0">
                <a:solidFill>
                  <a:srgbClr val="000000"/>
                </a:solidFill>
              </a:rPr>
              <a:t>: </a:t>
            </a:r>
            <a:r>
              <a:rPr lang="en-US" altLang="ko-KR" sz="2800" dirty="0" smtClean="0">
                <a:solidFill>
                  <a:srgbClr val="000000"/>
                </a:solidFill>
              </a:rPr>
              <a:t>2023</a:t>
            </a:r>
            <a:r>
              <a:rPr lang="en-US" altLang="ko-KR" sz="28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년 </a:t>
            </a:r>
            <a:r>
              <a:rPr lang="en-US" altLang="ko-KR" sz="2800" dirty="0" smtClean="0">
                <a:solidFill>
                  <a:srgbClr val="000000"/>
                </a:solidFill>
              </a:rPr>
              <a:t>3</a:t>
            </a:r>
            <a:r>
              <a:rPr lang="en-US" altLang="ko-KR" sz="28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월 </a:t>
            </a:r>
            <a:r>
              <a:rPr lang="en-US" altLang="ko-KR" sz="2800" dirty="0" smtClean="0">
                <a:solidFill>
                  <a:srgbClr val="000000"/>
                </a:solidFill>
              </a:rPr>
              <a:t>31</a:t>
            </a:r>
            <a:r>
              <a:rPr lang="en-US" altLang="ko-KR" sz="28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일까지</a:t>
            </a:r>
            <a:endParaRPr lang="en-US" altLang="ko-KR" sz="700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r>
              <a:rPr lang="en-US" altLang="ko-KR" sz="2000" dirty="0" smtClean="0">
                <a:solidFill>
                  <a:srgbClr val="000000"/>
                </a:solidFill>
              </a:rPr>
              <a:t>    (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미제출시</a:t>
            </a: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</a:rPr>
              <a:t>300</a:t>
            </a: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만원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이하의</a:t>
            </a: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과태료</a:t>
            </a:r>
            <a:r>
              <a:rPr lang="en-US" altLang="ko-KR" sz="20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부과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ko-KR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1208805" y="3094037"/>
            <a:ext cx="9044464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8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대상 품목 </a:t>
            </a:r>
            <a:r>
              <a:rPr lang="en-US" altLang="ko-KR" sz="2000" dirty="0" smtClean="0">
                <a:solidFill>
                  <a:srgbClr val="000000"/>
                </a:solidFill>
              </a:rPr>
              <a:t>(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총</a:t>
            </a:r>
            <a:r>
              <a:rPr lang="en-US" altLang="ko-KR" sz="2000" dirty="0" smtClean="0">
                <a:solidFill>
                  <a:srgbClr val="000000"/>
                </a:solidFill>
              </a:rPr>
              <a:t>21</a:t>
            </a: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개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품목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-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컴퓨터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모니터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프린터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팩시밀리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복사기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스캐너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복합기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자동절전제어장치</a:t>
            </a:r>
            <a:r>
              <a:rPr lang="en-US" altLang="ko-KR" sz="2000" dirty="0">
                <a:solidFill>
                  <a:srgbClr val="000000"/>
                </a:solidFill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</a:rPr>
              <a:t>   </a:t>
            </a:r>
            <a:r>
              <a:rPr lang="en-US" altLang="ko-KR" sz="2000" dirty="0" smtClean="0">
                <a:solidFill>
                  <a:srgbClr val="000000"/>
                </a:solidFill>
              </a:rPr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오디오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</a:rPr>
              <a:t>DVD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플레이어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라디오카세트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전자레인지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도어폰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유무선전화기</a:t>
            </a:r>
            <a:r>
              <a:rPr lang="en-US" altLang="ko-KR" sz="2000" dirty="0">
                <a:solidFill>
                  <a:srgbClr val="000000"/>
                </a:solidFill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2000" dirty="0"/>
              <a:t>   </a:t>
            </a:r>
            <a:r>
              <a:rPr lang="en-US" altLang="ko-KR" sz="2000" dirty="0" smtClean="0"/>
              <a:t>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비데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모뎀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홈게이트웨이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손건조기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서버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디지털컨버터</a:t>
            </a:r>
            <a:r>
              <a:rPr lang="en-US" altLang="ko-KR" sz="2000" dirty="0">
                <a:solidFill>
                  <a:srgbClr val="000000"/>
                </a:solidFill>
              </a:rPr>
              <a:t>, </a:t>
            </a:r>
            <a:r>
              <a:rPr lang="en-US" altLang="ko-KR" sz="2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유무선공유기</a:t>
            </a:r>
            <a:endParaRPr lang="ko-KR" altLang="ko-KR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1208805" y="5312751"/>
            <a:ext cx="77123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8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제출 </a:t>
            </a:r>
            <a:r>
              <a:rPr lang="en-US" altLang="ko-KR" sz="2800" dirty="0" smtClean="0">
                <a:solidFill>
                  <a:srgbClr val="000000"/>
                </a:solidFill>
              </a:rPr>
              <a:t>: </a:t>
            </a:r>
            <a:r>
              <a:rPr lang="en-US" altLang="ko-KR" sz="28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한국에너지공단 </a:t>
            </a:r>
            <a:r>
              <a:rPr lang="en-US" altLang="ko-KR" sz="28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효율관리제도</a:t>
            </a:r>
            <a:r>
              <a:rPr lang="en-US" altLang="ko-KR" sz="28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8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홈페이지</a:t>
            </a:r>
            <a:endParaRPr lang="en-US" altLang="ko-KR" sz="2800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r>
              <a:rPr lang="en-US" altLang="ko-KR" sz="28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8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400" dirty="0">
                <a:solidFill>
                  <a:srgbClr val="000000"/>
                </a:solidFill>
              </a:rPr>
              <a:t>(http://eep.energy.or.kr)</a:t>
            </a:r>
            <a:r>
              <a:rPr lang="en-US" altLang="ko-KR" sz="28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를 </a:t>
            </a:r>
            <a:r>
              <a:rPr lang="en-US" altLang="ko-KR" sz="28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통해</a:t>
            </a:r>
            <a:r>
              <a:rPr lang="en-US" altLang="ko-KR" sz="28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800" dirty="0" err="1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모델별로</a:t>
            </a:r>
            <a:r>
              <a:rPr lang="en-US" altLang="ko-KR" sz="2800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8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endParaRPr lang="ko-KR" altLang="ko-KR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1303528" y="909574"/>
            <a:ext cx="86437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dirty="0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2022</a:t>
            </a:r>
            <a:r>
              <a:rPr lang="ko-KR" altLang="en-US" sz="4400" dirty="0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년도 </a:t>
            </a:r>
            <a:r>
              <a:rPr lang="en-US" altLang="ko-KR" sz="4400" dirty="0" err="1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생산판매실적</a:t>
            </a:r>
            <a:r>
              <a:rPr lang="en-US" altLang="ko-KR" sz="4400" dirty="0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400" dirty="0" err="1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400" dirty="0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400" dirty="0" err="1" smtClean="0">
                <a:solidFill>
                  <a:srgbClr val="00AEEE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endParaRPr lang="ko-KR" altLang="ko-KR" sz="4400" dirty="0">
              <a:solidFill>
                <a:srgbClr val="00AEEE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7976" y="565150"/>
            <a:ext cx="523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①</a:t>
            </a:r>
            <a:endParaRPr lang="ko-KR" altLang="ko-KR" sz="4000" dirty="0"/>
          </a:p>
        </p:txBody>
      </p:sp>
      <p:sp>
        <p:nvSpPr>
          <p:cNvPr id="12" name="Rounded Rectangle 11"/>
          <p:cNvSpPr/>
          <p:nvPr/>
        </p:nvSpPr>
        <p:spPr>
          <a:xfrm>
            <a:off x="1167384" y="1258824"/>
            <a:ext cx="8064881" cy="679704"/>
          </a:xfrm>
          <a:prstGeom prst="roundRect">
            <a:avLst>
              <a:gd name="adj" fmla="val 9000"/>
            </a:avLst>
          </a:prstGeom>
          <a:noFill/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167384" y="1258824"/>
            <a:ext cx="8064881" cy="679704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indent="69215">
              <a:lnSpc>
                <a:spcPts val="2450"/>
              </a:lnSpc>
            </a:pPr>
            <a:r>
              <a:rPr lang="en-US" altLang="ko-KR" sz="19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Ø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효율관리제도 사이트</a:t>
            </a:r>
            <a:r>
              <a:rPr lang="en-US" altLang="ko-KR" sz="1900" dirty="0" smtClean="0">
                <a:solidFill>
                  <a:srgbClr val="000000"/>
                </a:solidFill>
              </a:rPr>
              <a:t>(http://eep.energy.or.kr/)</a:t>
            </a:r>
          </a:p>
          <a:p>
            <a:pPr indent="69215">
              <a:lnSpc>
                <a:spcPts val="2320"/>
              </a:lnSpc>
            </a:pPr>
            <a:r>
              <a:rPr lang="en-US" altLang="ko-KR" sz="19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Ø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제품신고 및 인증신청 </a:t>
            </a:r>
            <a:r>
              <a:rPr lang="en-US" altLang="ko-KR" sz="1900" dirty="0" smtClean="0">
                <a:solidFill>
                  <a:srgbClr val="000000"/>
                </a:solidFill>
              </a:rPr>
              <a:t>–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대기전력저감프로그램 </a:t>
            </a:r>
            <a:r>
              <a:rPr lang="en-US" altLang="ko-KR" sz="1900" dirty="0" smtClean="0">
                <a:solidFill>
                  <a:srgbClr val="000000"/>
                </a:solidFill>
              </a:rPr>
              <a:t>-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제품신고바로가기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9704" y="2721864"/>
            <a:ext cx="5081016" cy="2816352"/>
          </a:xfrm>
          <a:prstGeom prst="rect">
            <a:avLst/>
          </a:prstGeom>
        </p:spPr>
      </p:pic>
      <p:sp>
        <p:nvSpPr>
          <p:cNvPr id="9" name="FreeForm 8"/>
          <p:cNvSpPr/>
          <p:nvPr/>
        </p:nvSpPr>
        <p:spPr>
          <a:xfrm>
            <a:off x="3925823" y="1569720"/>
            <a:ext cx="2496312" cy="12192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96312" h="12192">
                <a:moveTo>
                  <a:pt x="0" y="0"/>
                </a:moveTo>
                <a:lnTo>
                  <a:pt x="1249681" y="0"/>
                </a:lnTo>
                <a:lnTo>
                  <a:pt x="2496313" y="0"/>
                </a:lnTo>
                <a:lnTo>
                  <a:pt x="2496313" y="12192"/>
                </a:lnTo>
                <a:lnTo>
                  <a:pt x="1249681" y="12192"/>
                </a:lnTo>
                <a:lnTo>
                  <a:pt x="0" y="12192"/>
                </a:lnTo>
                <a:lnTo>
                  <a:pt x="0" y="0"/>
                </a:lnTo>
              </a:path>
            </a:pathLst>
          </a:custGeom>
          <a:solidFill>
            <a:srgbClr val="0000FF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5512" y="2235212"/>
            <a:ext cx="3367291" cy="490804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2268237" y="6894412"/>
            <a:ext cx="685800" cy="2392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>
            <a:stCxn id="3" idx="0"/>
          </p:cNvCxnSpPr>
          <p:nvPr/>
        </p:nvCxnSpPr>
        <p:spPr>
          <a:xfrm flipV="1">
            <a:off x="2611137" y="5303837"/>
            <a:ext cx="3269471" cy="159057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077976" y="565150"/>
            <a:ext cx="523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②</a:t>
            </a:r>
            <a:endParaRPr lang="ko-KR" altLang="ko-KR" sz="4000" dirty="0"/>
          </a:p>
        </p:txBody>
      </p:sp>
      <p:sp>
        <p:nvSpPr>
          <p:cNvPr id="8" name="Rounded Rectangle 7"/>
          <p:cNvSpPr/>
          <p:nvPr/>
        </p:nvSpPr>
        <p:spPr>
          <a:xfrm>
            <a:off x="1167384" y="1258824"/>
            <a:ext cx="8064881" cy="679704"/>
          </a:xfrm>
          <a:prstGeom prst="roundRect">
            <a:avLst>
              <a:gd name="adj" fmla="val 9000"/>
            </a:avLst>
          </a:prstGeom>
          <a:noFill/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167384" y="1255776"/>
            <a:ext cx="8064881" cy="682752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indent="69215">
              <a:lnSpc>
                <a:spcPts val="2450"/>
              </a:lnSpc>
            </a:pPr>
            <a:r>
              <a:rPr lang="en-US" altLang="ko-KR" sz="19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Ø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효율관리제도 사이트</a:t>
            </a:r>
            <a:r>
              <a:rPr lang="en-US" altLang="ko-KR" sz="1900" dirty="0" smtClean="0">
                <a:solidFill>
                  <a:srgbClr val="000000"/>
                </a:solidFill>
              </a:rPr>
              <a:t>(http://eep.energy.or.kr</a:t>
            </a:r>
            <a:r>
              <a:rPr lang="en-US" altLang="ko-KR" sz="1900" dirty="0" smtClean="0">
                <a:solidFill>
                  <a:srgbClr val="000000"/>
                </a:solidFill>
              </a:rPr>
              <a:t>/)</a:t>
            </a:r>
          </a:p>
          <a:p>
            <a:pPr indent="69215">
              <a:lnSpc>
                <a:spcPts val="2320"/>
              </a:lnSpc>
            </a:pPr>
            <a:r>
              <a:rPr lang="en-US" altLang="ko-KR" sz="19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Ø </a:t>
            </a:r>
            <a:r>
              <a:rPr lang="en-US" altLang="ko-KR" sz="19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제품신고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및 </a:t>
            </a:r>
            <a:r>
              <a:rPr lang="en-US" altLang="ko-KR" sz="19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인증신청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</a:rPr>
              <a:t>– </a:t>
            </a:r>
            <a:r>
              <a:rPr lang="en-US" altLang="ko-KR" sz="19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대기전력저감프로그램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900" dirty="0" smtClean="0">
                <a:solidFill>
                  <a:srgbClr val="000000"/>
                </a:solidFill>
              </a:rPr>
              <a:t>- </a:t>
            </a:r>
            <a:r>
              <a:rPr lang="en-US" altLang="ko-KR" sz="19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제품신고바로가기</a:t>
            </a:r>
            <a:endParaRPr lang="en-US" altLang="ko-KR" sz="1900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3974464" y="1569720"/>
            <a:ext cx="2496439" cy="12192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96439" h="12192">
                <a:moveTo>
                  <a:pt x="0" y="0"/>
                </a:moveTo>
                <a:lnTo>
                  <a:pt x="1246760" y="0"/>
                </a:lnTo>
                <a:lnTo>
                  <a:pt x="2496440" y="0"/>
                </a:lnTo>
                <a:lnTo>
                  <a:pt x="2496440" y="12192"/>
                </a:lnTo>
                <a:lnTo>
                  <a:pt x="1246760" y="12192"/>
                </a:lnTo>
                <a:lnTo>
                  <a:pt x="0" y="12192"/>
                </a:lnTo>
                <a:lnTo>
                  <a:pt x="0" y="0"/>
                </a:lnTo>
              </a:path>
            </a:pathLst>
          </a:custGeom>
          <a:solidFill>
            <a:srgbClr val="0000FF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2" y="2484437"/>
            <a:ext cx="5102137" cy="4000481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256" y="3246437"/>
            <a:ext cx="4936969" cy="2705398"/>
          </a:xfrm>
          <a:prstGeom prst="rect">
            <a:avLst/>
          </a:prstGeom>
        </p:spPr>
      </p:pic>
      <p:cxnSp>
        <p:nvCxnSpPr>
          <p:cNvPr id="14" name="직선 연결선 13"/>
          <p:cNvCxnSpPr/>
          <p:nvPr/>
        </p:nvCxnSpPr>
        <p:spPr>
          <a:xfrm>
            <a:off x="2218575" y="2922387"/>
            <a:ext cx="990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3821112" y="3170237"/>
            <a:ext cx="990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7263980" y="5916860"/>
            <a:ext cx="990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1907139" y="2598653"/>
            <a:ext cx="622872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①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465438" y="2857000"/>
            <a:ext cx="622872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②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828071" y="5532754"/>
            <a:ext cx="622872" cy="228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③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4" name="갈매기형 수장 23"/>
          <p:cNvSpPr/>
          <p:nvPr/>
        </p:nvSpPr>
        <p:spPr>
          <a:xfrm>
            <a:off x="5321280" y="4084637"/>
            <a:ext cx="431976" cy="60960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661316" y="5966384"/>
            <a:ext cx="2195928" cy="6384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맨 아래로 스크롤 내리면 위치함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451" y="2375609"/>
            <a:ext cx="5478569" cy="452886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564312" y="2629154"/>
            <a:ext cx="1932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000000"/>
                </a:solidFill>
              </a:rPr>
              <a:t>&lt;로그인 안내&gt;</a:t>
            </a:r>
            <a:endParaRPr lang="ko-KR" altLang="ko-KR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6483188" y="3070381"/>
            <a:ext cx="3037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sz="1600" b="1" dirty="0" err="1" smtClean="0">
                <a:solidFill>
                  <a:srgbClr val="000000"/>
                </a:solidFill>
              </a:rPr>
              <a:t>일반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로그인 이용 : </a:t>
            </a:r>
            <a:r>
              <a:rPr lang="en-US" altLang="ko-KR" sz="1600" b="1" dirty="0" err="1" smtClean="0">
                <a:solidFill>
                  <a:srgbClr val="000000"/>
                </a:solidFill>
              </a:rPr>
              <a:t>아이디</a:t>
            </a:r>
            <a:r>
              <a:rPr lang="ko-KR" altLang="en-US" sz="1600" b="1" dirty="0" smtClean="0">
                <a:solidFill>
                  <a:srgbClr val="000000"/>
                </a:solidFill>
              </a:rPr>
              <a:t>와</a:t>
            </a:r>
            <a:r>
              <a:rPr lang="en-US" altLang="ko-KR" sz="1600" b="1" dirty="0"/>
              <a:t> </a:t>
            </a:r>
            <a:r>
              <a:rPr lang="ko-KR" altLang="en-US" sz="1600" b="1" dirty="0" smtClean="0"/>
              <a:t>패스워드를 아시는 경우이며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패스워드를 잊어버린 경우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공인인증서 </a:t>
            </a:r>
            <a:r>
              <a:rPr lang="ko-KR" altLang="en-US" sz="1600" b="1" dirty="0" err="1" smtClean="0"/>
              <a:t>로그인을</a:t>
            </a:r>
            <a:r>
              <a:rPr lang="ko-KR" altLang="en-US" sz="1600" b="1" dirty="0" smtClean="0"/>
              <a:t> 한 후 비밀번호 변경 이용</a:t>
            </a:r>
            <a:endParaRPr lang="en-US" altLang="ko-KR" sz="1600" b="1" dirty="0" smtClean="0"/>
          </a:p>
          <a:p>
            <a:r>
              <a:rPr lang="en-US" altLang="ko-KR" sz="1600" b="1" dirty="0" smtClean="0"/>
              <a:t>      (</a:t>
            </a:r>
            <a:r>
              <a:rPr lang="ko-KR" altLang="en-US" sz="1400" b="1" dirty="0" smtClean="0">
                <a:solidFill>
                  <a:srgbClr val="000000"/>
                </a:solidFill>
              </a:rPr>
              <a:t>공단도 비밀번호는 안내 불가</a:t>
            </a:r>
            <a:r>
              <a:rPr lang="en-US" altLang="ko-KR" sz="1400" b="1" dirty="0" smtClean="0">
                <a:solidFill>
                  <a:srgbClr val="000000"/>
                </a:solidFill>
              </a:rPr>
              <a:t>)</a:t>
            </a:r>
            <a:endParaRPr lang="en-US" altLang="ko-KR" sz="1400" b="1" dirty="0" smtClean="0">
              <a:solidFill>
                <a:srgbClr val="00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83189" y="4719062"/>
            <a:ext cx="31930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ko-KR" sz="1600" b="1" dirty="0" err="1" smtClean="0">
                <a:solidFill>
                  <a:srgbClr val="000000"/>
                </a:solidFill>
              </a:rPr>
              <a:t>공인인증서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로그인 : </a:t>
            </a:r>
            <a:r>
              <a:rPr lang="en-US" altLang="ko-KR" sz="1600" b="1" dirty="0" err="1" smtClean="0">
                <a:solidFill>
                  <a:srgbClr val="000000"/>
                </a:solidFill>
              </a:rPr>
              <a:t>개인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 </a:t>
            </a:r>
            <a:r>
              <a:rPr lang="ko-KR" altLang="en-US" sz="1600" b="1" dirty="0" smtClean="0">
                <a:solidFill>
                  <a:srgbClr val="000000"/>
                </a:solidFill>
              </a:rPr>
              <a:t>공인인증서만 가능하며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, </a:t>
            </a:r>
            <a:r>
              <a:rPr lang="ko-KR" altLang="en-US" sz="1600" b="1" dirty="0" err="1" smtClean="0">
                <a:solidFill>
                  <a:srgbClr val="000000"/>
                </a:solidFill>
              </a:rPr>
              <a:t>법인인증서</a:t>
            </a:r>
            <a:r>
              <a:rPr lang="ko-KR" altLang="en-US" sz="1600" b="1" dirty="0" smtClean="0">
                <a:solidFill>
                  <a:srgbClr val="000000"/>
                </a:solidFill>
              </a:rPr>
              <a:t> 사용불가</a:t>
            </a:r>
            <a:endParaRPr lang="en-US" altLang="ko-KR" sz="1600" b="1" dirty="0" smtClean="0">
              <a:solidFill>
                <a:srgbClr val="000000"/>
              </a:solidFill>
            </a:endParaRPr>
          </a:p>
          <a:p>
            <a:r>
              <a:rPr lang="en-US" altLang="ko-KR" sz="1600" b="1" dirty="0" smtClean="0">
                <a:solidFill>
                  <a:srgbClr val="000000"/>
                </a:solidFill>
              </a:rPr>
              <a:t>      </a:t>
            </a:r>
            <a:r>
              <a:rPr lang="en-US" altLang="ko-KR" sz="1400" b="1" dirty="0" smtClean="0">
                <a:solidFill>
                  <a:srgbClr val="00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000000"/>
                </a:solidFill>
              </a:rPr>
              <a:t>반드시 공인인증서 등록 후 로그인</a:t>
            </a:r>
            <a:r>
              <a:rPr lang="en-US" altLang="ko-KR" sz="1400" b="1" dirty="0" smtClean="0">
                <a:solidFill>
                  <a:srgbClr val="000000"/>
                </a:solidFill>
              </a:rPr>
              <a:t>)</a:t>
            </a:r>
            <a:endParaRPr lang="ko-KR" altLang="ko-KR" sz="1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6483189" y="5975125"/>
            <a:ext cx="30378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srgbClr val="000000"/>
                </a:solidFill>
              </a:rPr>
              <a:t>로</a:t>
            </a:r>
            <a:r>
              <a:rPr lang="en-US" altLang="ko-KR" sz="1600" b="1" dirty="0" err="1" smtClean="0">
                <a:solidFill>
                  <a:srgbClr val="000000"/>
                </a:solidFill>
              </a:rPr>
              <a:t>그인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오류 </a:t>
            </a:r>
            <a:r>
              <a:rPr lang="en-US" altLang="ko-KR" sz="1600" b="1" dirty="0" err="1" smtClean="0">
                <a:solidFill>
                  <a:srgbClr val="000000"/>
                </a:solidFill>
              </a:rPr>
              <a:t>등은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 </a:t>
            </a:r>
            <a:r>
              <a:rPr lang="ko-KR" altLang="en-US" sz="1600" b="1" dirty="0" smtClean="0">
                <a:solidFill>
                  <a:srgbClr val="000000"/>
                </a:solidFill>
              </a:rPr>
              <a:t>담당자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 (052-920-0465)</a:t>
            </a:r>
            <a:r>
              <a:rPr lang="ko-KR" altLang="en-US" sz="1600" b="1" dirty="0" smtClean="0">
                <a:solidFill>
                  <a:srgbClr val="000000"/>
                </a:solidFill>
              </a:rPr>
              <a:t>에게</a:t>
            </a:r>
            <a:r>
              <a:rPr lang="ko-KR" altLang="en-US" sz="1600" b="1" dirty="0" smtClean="0">
                <a:solidFill>
                  <a:srgbClr val="000000"/>
                </a:solidFill>
              </a:rPr>
              <a:t> 연락하여 인터넷 환경 등을 문의</a:t>
            </a:r>
            <a:endParaRPr lang="ko-KR" altLang="ko-KR" sz="1600" b="1" dirty="0"/>
          </a:p>
        </p:txBody>
      </p:sp>
      <p:sp>
        <p:nvSpPr>
          <p:cNvPr id="3" name="직사각형 2"/>
          <p:cNvSpPr/>
          <p:nvPr/>
        </p:nvSpPr>
        <p:spPr>
          <a:xfrm>
            <a:off x="846884" y="5455663"/>
            <a:ext cx="1887735" cy="6863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 rot="19966053">
            <a:off x="109663" y="5001964"/>
            <a:ext cx="1936624" cy="4571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안내자료 참고</a:t>
            </a:r>
            <a:r>
              <a:rPr lang="en-US" altLang="ko-KR" dirty="0" smtClean="0">
                <a:solidFill>
                  <a:srgbClr val="FF0000"/>
                </a:solidFill>
              </a:rPr>
              <a:t>!!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077976" y="565150"/>
            <a:ext cx="523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③</a:t>
            </a:r>
            <a:endParaRPr lang="ko-KR" altLang="ko-KR" sz="4000" dirty="0"/>
          </a:p>
        </p:txBody>
      </p:sp>
      <p:sp>
        <p:nvSpPr>
          <p:cNvPr id="41" name="Rectangle 8"/>
          <p:cNvSpPr/>
          <p:nvPr/>
        </p:nvSpPr>
        <p:spPr>
          <a:xfrm>
            <a:off x="1167384" y="1255776"/>
            <a:ext cx="8064881" cy="682752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indent="69215">
              <a:lnSpc>
                <a:spcPts val="2450"/>
              </a:lnSpc>
            </a:pPr>
            <a:r>
              <a:rPr lang="en-US" altLang="ko-KR" sz="19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Ø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효율관리제도 사이트</a:t>
            </a:r>
            <a:r>
              <a:rPr lang="en-US" altLang="ko-KR" sz="1900" dirty="0" smtClean="0">
                <a:solidFill>
                  <a:srgbClr val="000000"/>
                </a:solidFill>
              </a:rPr>
              <a:t>(http://eep.energy.or.kr/)</a:t>
            </a:r>
          </a:p>
          <a:p>
            <a:pPr indent="69215">
              <a:lnSpc>
                <a:spcPts val="2320"/>
              </a:lnSpc>
            </a:pPr>
            <a:r>
              <a:rPr lang="en-US" altLang="ko-KR" sz="1900" dirty="0" smtClean="0">
                <a:solidFill>
                  <a:srgbClr val="000000"/>
                </a:solidFill>
                <a:latin typeface="Wingdings" panose="05000000000000000000" pitchFamily="2" charset="2"/>
              </a:rPr>
              <a:t>Ø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제품신고 및 인증신청 </a:t>
            </a:r>
            <a:r>
              <a:rPr lang="en-US" altLang="ko-KR" sz="1900" dirty="0" smtClean="0">
                <a:solidFill>
                  <a:srgbClr val="000000"/>
                </a:solidFill>
              </a:rPr>
              <a:t>–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대기전력저감프로그램 </a:t>
            </a:r>
            <a:r>
              <a:rPr lang="en-US" altLang="ko-KR" sz="1900" dirty="0" smtClean="0">
                <a:solidFill>
                  <a:srgbClr val="000000"/>
                </a:solidFill>
              </a:rPr>
              <a:t>- </a:t>
            </a:r>
            <a:r>
              <a:rPr lang="en-US" altLang="ko-KR" sz="19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제품신고바로가기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167384" y="1216151"/>
            <a:ext cx="9054528" cy="1742309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로그인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후 판매실적 입력 클릭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</a:rPr>
              <a:t>(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단위 </a:t>
            </a:r>
            <a:r>
              <a:rPr lang="en-US" altLang="ko-KR" sz="1600" dirty="0" smtClean="0">
                <a:solidFill>
                  <a:srgbClr val="000000"/>
                </a:solidFill>
              </a:rPr>
              <a:t>: </a:t>
            </a:r>
            <a:r>
              <a:rPr lang="en-US" altLang="ko-KR" sz="16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판매대수</a:t>
            </a:r>
            <a:r>
              <a:rPr lang="en-US" altLang="ko-KR" sz="1600" dirty="0" smtClean="0">
                <a:solidFill>
                  <a:srgbClr val="000000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검색버튼을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누르면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신고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모델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조회 가능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이전 생산판매 실적 제출 자료는 조회 불가능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)</a:t>
            </a:r>
            <a:endParaRPr lang="en-US" altLang="ko-KR" sz="1600" dirty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모델별로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우측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연필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표시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클릭하여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생산량</a:t>
            </a:r>
            <a:r>
              <a:rPr lang="en-US" altLang="ko-KR" b="1" dirty="0" smtClean="0">
                <a:solidFill>
                  <a:srgbClr val="000000"/>
                </a:solidFill>
              </a:rPr>
              <a:t>(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국산</a:t>
            </a:r>
            <a:r>
              <a:rPr lang="en-US" altLang="ko-KR" b="1" dirty="0" smtClean="0">
                <a:solidFill>
                  <a:srgbClr val="000000"/>
                </a:solidFill>
              </a:rPr>
              <a:t>,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</a:t>
            </a:r>
            <a:r>
              <a:rPr lang="en-US" altLang="ko-KR" b="1" dirty="0" smtClean="0">
                <a:solidFill>
                  <a:srgbClr val="000000"/>
                </a:solidFill>
              </a:rPr>
              <a:t>)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재고량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모두 기입</a:t>
            </a:r>
            <a:endParaRPr lang="en-US" altLang="ko-KR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indent="252095">
              <a:lnSpc>
                <a:spcPct val="150000"/>
              </a:lnSpc>
            </a:pP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하고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저장버튼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디스크모양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눌러서 저장 완료 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en-US" altLang="ko-KR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해당 없을 시 </a:t>
            </a:r>
            <a:r>
              <a:rPr lang="en-US" altLang="ko-KR" dirty="0" smtClean="0">
                <a:solidFill>
                  <a:srgbClr val="FF0000"/>
                </a:solidFill>
              </a:rPr>
              <a:t>‘0’ </a:t>
            </a:r>
            <a:r>
              <a:rPr lang="en-US" altLang="ko-KR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기재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9215" y="3161918"/>
            <a:ext cx="8610865" cy="424230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77976" y="565150"/>
            <a:ext cx="523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④</a:t>
            </a:r>
            <a:endParaRPr lang="ko-KR" altLang="ko-KR" sz="4000" dirty="0"/>
          </a:p>
        </p:txBody>
      </p:sp>
      <p:grpSp>
        <p:nvGrpSpPr>
          <p:cNvPr id="3" name="그룹 2"/>
          <p:cNvGrpSpPr/>
          <p:nvPr/>
        </p:nvGrpSpPr>
        <p:grpSpPr>
          <a:xfrm>
            <a:off x="4002529" y="3161918"/>
            <a:ext cx="1981327" cy="800566"/>
            <a:chOff x="3878669" y="2670447"/>
            <a:chExt cx="2161768" cy="909364"/>
          </a:xfrm>
        </p:grpSpPr>
        <p:sp>
          <p:nvSpPr>
            <p:cNvPr id="22" name="직사각형 21"/>
            <p:cNvSpPr/>
            <p:nvPr/>
          </p:nvSpPr>
          <p:spPr>
            <a:xfrm>
              <a:off x="4516437" y="3332308"/>
              <a:ext cx="1524000" cy="24750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화살표 연결선 22"/>
            <p:cNvCxnSpPr>
              <a:endCxn id="27" idx="2"/>
            </p:cNvCxnSpPr>
            <p:nvPr/>
          </p:nvCxnSpPr>
          <p:spPr>
            <a:xfrm flipH="1" flipV="1">
              <a:off x="4659312" y="3026141"/>
              <a:ext cx="619125" cy="306168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직사각형 26"/>
            <p:cNvSpPr/>
            <p:nvPr/>
          </p:nvSpPr>
          <p:spPr>
            <a:xfrm>
              <a:off x="3878669" y="2670447"/>
              <a:ext cx="1561286" cy="35569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rgbClr val="FF0000"/>
                  </a:solidFill>
                </a:rPr>
                <a:t>①품목 선택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324740" y="3043393"/>
            <a:ext cx="4304693" cy="1102431"/>
            <a:chOff x="6480338" y="2703359"/>
            <a:chExt cx="4347147" cy="1076478"/>
          </a:xfrm>
        </p:grpSpPr>
        <p:sp>
          <p:nvSpPr>
            <p:cNvPr id="28" name="직사각형 27"/>
            <p:cNvSpPr/>
            <p:nvPr/>
          </p:nvSpPr>
          <p:spPr>
            <a:xfrm>
              <a:off x="6480338" y="2703359"/>
              <a:ext cx="4347147" cy="5050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600" dirty="0" smtClean="0">
                  <a:solidFill>
                    <a:srgbClr val="FF0000"/>
                  </a:solidFill>
                </a:rPr>
                <a:t>②우측 검색 버튼 클릭하면</a:t>
              </a:r>
              <a:endParaRPr lang="en-US" altLang="ko-KR" sz="1600" dirty="0" smtClean="0">
                <a:solidFill>
                  <a:srgbClr val="FF0000"/>
                </a:solidFill>
              </a:endParaRPr>
            </a:p>
            <a:p>
              <a:r>
                <a:rPr lang="ko-KR" altLang="en-US" sz="1600" dirty="0" smtClean="0">
                  <a:solidFill>
                    <a:srgbClr val="FF0000"/>
                  </a:solidFill>
                </a:rPr>
                <a:t>아래와 같이 판매실적입력 리스트가 나옴</a:t>
              </a:r>
              <a:endParaRPr lang="ko-KR" altLang="en-US" sz="1600" dirty="0">
                <a:solidFill>
                  <a:srgbClr val="FF0000"/>
                </a:solidFill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9155112" y="3398837"/>
              <a:ext cx="762000" cy="38100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0" name="직선 화살표 연결선 29"/>
            <p:cNvCxnSpPr/>
            <p:nvPr/>
          </p:nvCxnSpPr>
          <p:spPr>
            <a:xfrm flipH="1" flipV="1">
              <a:off x="8653911" y="3208407"/>
              <a:ext cx="778812" cy="190430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그룹 6"/>
          <p:cNvGrpSpPr/>
          <p:nvPr/>
        </p:nvGrpSpPr>
        <p:grpSpPr>
          <a:xfrm>
            <a:off x="2982913" y="5333186"/>
            <a:ext cx="7017168" cy="1951852"/>
            <a:chOff x="2906712" y="5061879"/>
            <a:chExt cx="7229475" cy="2044081"/>
          </a:xfrm>
        </p:grpSpPr>
        <p:sp>
          <p:nvSpPr>
            <p:cNvPr id="31" name="직사각형 30"/>
            <p:cNvSpPr/>
            <p:nvPr/>
          </p:nvSpPr>
          <p:spPr>
            <a:xfrm>
              <a:off x="2906712" y="5061879"/>
              <a:ext cx="7229475" cy="204408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4219967" y="5831395"/>
              <a:ext cx="4347147" cy="5050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rgbClr val="FF0000"/>
                  </a:solidFill>
                </a:rPr>
                <a:t>판매실적입력 리스트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08891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6"/>
          <p:cNvSpPr/>
          <p:nvPr/>
        </p:nvSpPr>
        <p:spPr>
          <a:xfrm>
            <a:off x="1167384" y="1216151"/>
            <a:ext cx="9054528" cy="1742309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로그인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후 판매실적 입력 클릭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</a:rPr>
              <a:t>(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단위 </a:t>
            </a:r>
            <a:r>
              <a:rPr lang="en-US" altLang="ko-KR" sz="1600" dirty="0" smtClean="0">
                <a:solidFill>
                  <a:srgbClr val="000000"/>
                </a:solidFill>
              </a:rPr>
              <a:t>: </a:t>
            </a:r>
            <a:r>
              <a:rPr lang="en-US" altLang="ko-KR" sz="16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판매대수</a:t>
            </a:r>
            <a:r>
              <a:rPr lang="en-US" altLang="ko-KR" sz="1600" dirty="0" smtClean="0">
                <a:solidFill>
                  <a:srgbClr val="000000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검색버튼을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누르면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신고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모델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조회 가능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이전 생산판매 실적 제출 자료는 조회 불가능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)</a:t>
            </a:r>
            <a:endParaRPr lang="en-US" altLang="ko-KR" sz="1600" dirty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모델별로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우측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연필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표시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클릭하여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생산량</a:t>
            </a:r>
            <a:r>
              <a:rPr lang="en-US" altLang="ko-KR" b="1" dirty="0" smtClean="0">
                <a:solidFill>
                  <a:srgbClr val="000000"/>
                </a:solidFill>
              </a:rPr>
              <a:t>(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국산</a:t>
            </a:r>
            <a:r>
              <a:rPr lang="en-US" altLang="ko-KR" b="1" dirty="0" smtClean="0">
                <a:solidFill>
                  <a:srgbClr val="000000"/>
                </a:solidFill>
              </a:rPr>
              <a:t>,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</a:t>
            </a:r>
            <a:r>
              <a:rPr lang="en-US" altLang="ko-KR" b="1" dirty="0" smtClean="0">
                <a:solidFill>
                  <a:srgbClr val="000000"/>
                </a:solidFill>
              </a:rPr>
              <a:t>)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재고량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모두 기입</a:t>
            </a:r>
            <a:endParaRPr lang="en-US" altLang="ko-KR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indent="252095">
              <a:lnSpc>
                <a:spcPct val="150000"/>
              </a:lnSpc>
            </a:pP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하고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저장버튼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디스크모양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눌러서 저장 완료 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en-US" altLang="ko-KR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해당 없을 시 </a:t>
            </a:r>
            <a:r>
              <a:rPr lang="en-US" altLang="ko-KR" dirty="0" smtClean="0">
                <a:solidFill>
                  <a:srgbClr val="FF0000"/>
                </a:solidFill>
              </a:rPr>
              <a:t>‘0’ </a:t>
            </a:r>
            <a:r>
              <a:rPr lang="en-US" altLang="ko-KR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기재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77976" y="565150"/>
            <a:ext cx="523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⑤</a:t>
            </a:r>
            <a:endParaRPr lang="ko-KR" altLang="ko-KR" sz="4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57860"/>
          <a:stretch/>
        </p:blipFill>
        <p:spPr>
          <a:xfrm>
            <a:off x="870345" y="3018980"/>
            <a:ext cx="3539428" cy="4236496"/>
          </a:xfrm>
          <a:prstGeom prst="rect">
            <a:avLst/>
          </a:prstGeom>
        </p:spPr>
      </p:pic>
      <p:sp>
        <p:nvSpPr>
          <p:cNvPr id="27" name="직사각형 26"/>
          <p:cNvSpPr/>
          <p:nvPr/>
        </p:nvSpPr>
        <p:spPr>
          <a:xfrm>
            <a:off x="1501270" y="5587325"/>
            <a:ext cx="2350375" cy="3556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①연필 표시 클릭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964221" y="5587325"/>
            <a:ext cx="246231" cy="1778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8534" y="3971179"/>
            <a:ext cx="5553075" cy="1133475"/>
          </a:xfrm>
          <a:prstGeom prst="rect">
            <a:avLst/>
          </a:prstGeom>
        </p:spPr>
      </p:pic>
      <p:sp>
        <p:nvSpPr>
          <p:cNvPr id="31" name="직사각형 30"/>
          <p:cNvSpPr/>
          <p:nvPr/>
        </p:nvSpPr>
        <p:spPr>
          <a:xfrm>
            <a:off x="4712133" y="3371032"/>
            <a:ext cx="5715000" cy="505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②아래와 같이 생산량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판매량</a:t>
            </a:r>
            <a:r>
              <a:rPr lang="en-US" altLang="ko-KR" dirty="0" smtClean="0">
                <a:solidFill>
                  <a:srgbClr val="FF0000"/>
                </a:solidFill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재고량에 </a:t>
            </a:r>
            <a:r>
              <a:rPr lang="ko-KR" altLang="en-US" dirty="0" err="1" smtClean="0">
                <a:solidFill>
                  <a:srgbClr val="FF0000"/>
                </a:solidFill>
              </a:rPr>
              <a:t>네모칸이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r>
              <a:rPr lang="ko-KR" altLang="en-US" dirty="0" smtClean="0">
                <a:solidFill>
                  <a:srgbClr val="FF0000"/>
                </a:solidFill>
              </a:rPr>
              <a:t>개 </a:t>
            </a:r>
            <a:r>
              <a:rPr lang="ko-KR" altLang="en-US" dirty="0" smtClean="0">
                <a:solidFill>
                  <a:srgbClr val="FF0000"/>
                </a:solidFill>
              </a:rPr>
              <a:t>활성화되고 </a:t>
            </a:r>
            <a:r>
              <a:rPr lang="ko-KR" altLang="en-US" dirty="0" smtClean="0">
                <a:solidFill>
                  <a:srgbClr val="FF0000"/>
                </a:solidFill>
              </a:rPr>
              <a:t>거기에 값을 입력함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해당 없을 시 </a:t>
            </a:r>
            <a:r>
              <a:rPr lang="en-US" altLang="ko-KR" dirty="0" smtClean="0">
                <a:solidFill>
                  <a:srgbClr val="FF0000"/>
                </a:solidFill>
              </a:rPr>
              <a:t>‘0’ </a:t>
            </a:r>
            <a:r>
              <a:rPr lang="ko-KR" altLang="en-US" dirty="0" smtClean="0">
                <a:solidFill>
                  <a:srgbClr val="FF0000"/>
                </a:solidFill>
              </a:rPr>
              <a:t>입력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061561" y="5604662"/>
            <a:ext cx="4620525" cy="4657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③입력 후 우측 저장 버튼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디스크 모양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r>
              <a:rPr lang="ko-KR" altLang="en-US" dirty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클릭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9814867" y="4847756"/>
            <a:ext cx="254645" cy="2551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화살표 연결선 33"/>
          <p:cNvCxnSpPr/>
          <p:nvPr/>
        </p:nvCxnSpPr>
        <p:spPr>
          <a:xfrm flipH="1">
            <a:off x="9698662" y="5102943"/>
            <a:ext cx="263994" cy="524061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/>
          <p:cNvSpPr/>
          <p:nvPr/>
        </p:nvSpPr>
        <p:spPr>
          <a:xfrm>
            <a:off x="4800633" y="6141837"/>
            <a:ext cx="2600091" cy="505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④ </a:t>
            </a:r>
            <a:r>
              <a:rPr lang="ko-KR" altLang="en-US" dirty="0" err="1" smtClean="0">
                <a:solidFill>
                  <a:srgbClr val="FF0000"/>
                </a:solidFill>
              </a:rPr>
              <a:t>최종제출</a:t>
            </a:r>
            <a:r>
              <a:rPr lang="ko-KR" altLang="en-US" dirty="0" smtClean="0">
                <a:solidFill>
                  <a:srgbClr val="FF0000"/>
                </a:solidFill>
              </a:rPr>
              <a:t> 버튼 클릭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924785" y="4003040"/>
            <a:ext cx="791927" cy="3619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7" name="직선 화살표 연결선 36"/>
          <p:cNvCxnSpPr>
            <a:stCxn id="36" idx="2"/>
          </p:cNvCxnSpPr>
          <p:nvPr/>
        </p:nvCxnSpPr>
        <p:spPr>
          <a:xfrm flipH="1">
            <a:off x="5877830" y="4364950"/>
            <a:ext cx="442919" cy="1776887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/>
          <p:nvPr/>
        </p:nvCxnSpPr>
        <p:spPr>
          <a:xfrm flipV="1">
            <a:off x="4257969" y="4975350"/>
            <a:ext cx="1513005" cy="64667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3364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6"/>
          <p:cNvSpPr/>
          <p:nvPr/>
        </p:nvSpPr>
        <p:spPr>
          <a:xfrm>
            <a:off x="1167384" y="1216151"/>
            <a:ext cx="9054528" cy="1742309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로그인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후 판매실적 입력 클릭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600" dirty="0" smtClean="0">
                <a:solidFill>
                  <a:srgbClr val="000000"/>
                </a:solidFill>
              </a:rPr>
              <a:t>(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단위 </a:t>
            </a:r>
            <a:r>
              <a:rPr lang="en-US" altLang="ko-KR" sz="1600" dirty="0" smtClean="0">
                <a:solidFill>
                  <a:srgbClr val="000000"/>
                </a:solidFill>
              </a:rPr>
              <a:t>: </a:t>
            </a:r>
            <a:r>
              <a:rPr lang="en-US" altLang="ko-KR" sz="16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판매대수</a:t>
            </a:r>
            <a:r>
              <a:rPr lang="en-US" altLang="ko-KR" sz="1600" dirty="0" smtClean="0">
                <a:solidFill>
                  <a:srgbClr val="000000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검색버튼을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누르면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신고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모델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조회 가능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이전 생산판매 실적 제출 자료는 조회 불가능</a:t>
            </a:r>
            <a:r>
              <a:rPr lang="en-US" altLang="ko-KR" sz="16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)</a:t>
            </a:r>
            <a:endParaRPr lang="en-US" altLang="ko-KR" sz="1600" dirty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모델별로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우측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에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연필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표시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클릭하여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생산량</a:t>
            </a:r>
            <a:r>
              <a:rPr lang="en-US" altLang="ko-KR" b="1" dirty="0" smtClean="0">
                <a:solidFill>
                  <a:srgbClr val="000000"/>
                </a:solidFill>
              </a:rPr>
              <a:t>(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국산</a:t>
            </a:r>
            <a:r>
              <a:rPr lang="en-US" altLang="ko-KR" b="1" dirty="0" smtClean="0">
                <a:solidFill>
                  <a:srgbClr val="000000"/>
                </a:solidFill>
              </a:rPr>
              <a:t>,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</a:t>
            </a:r>
            <a:r>
              <a:rPr lang="en-US" altLang="ko-KR" b="1" dirty="0" smtClean="0">
                <a:solidFill>
                  <a:srgbClr val="000000"/>
                </a:solidFill>
              </a:rPr>
              <a:t>)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en-US" altLang="ko-KR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재고량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모두 기입</a:t>
            </a:r>
            <a:endParaRPr lang="en-US" altLang="ko-KR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indent="252095">
              <a:lnSpc>
                <a:spcPct val="150000"/>
              </a:lnSpc>
            </a:pP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하고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저장버튼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디스크모양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en-US" altLang="ko-KR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눌러서 저장 완료 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en-US" altLang="ko-KR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해당 없을 시 </a:t>
            </a:r>
            <a:r>
              <a:rPr lang="en-US" altLang="ko-KR" dirty="0" smtClean="0">
                <a:solidFill>
                  <a:srgbClr val="FF0000"/>
                </a:solidFill>
              </a:rPr>
              <a:t>‘0’ </a:t>
            </a:r>
            <a:r>
              <a:rPr lang="en-US" altLang="ko-KR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기재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l="57860"/>
          <a:stretch/>
        </p:blipFill>
        <p:spPr>
          <a:xfrm>
            <a:off x="849312" y="3017837"/>
            <a:ext cx="3493884" cy="4181983"/>
          </a:xfrm>
          <a:prstGeom prst="rect">
            <a:avLst/>
          </a:prstGeom>
        </p:spPr>
      </p:pic>
      <p:cxnSp>
        <p:nvCxnSpPr>
          <p:cNvPr id="23" name="직선 화살표 연결선 22"/>
          <p:cNvCxnSpPr>
            <a:stCxn id="33" idx="3"/>
            <a:endCxn id="27" idx="1"/>
          </p:cNvCxnSpPr>
          <p:nvPr/>
        </p:nvCxnSpPr>
        <p:spPr>
          <a:xfrm flipV="1">
            <a:off x="3973512" y="6078570"/>
            <a:ext cx="990600" cy="12843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4964112" y="5357563"/>
            <a:ext cx="5334000" cy="14420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‘</a:t>
            </a:r>
            <a:r>
              <a:rPr lang="ko-KR" altLang="en-US" dirty="0" err="1" smtClean="0">
                <a:solidFill>
                  <a:srgbClr val="FF0000"/>
                </a:solidFill>
              </a:rPr>
              <a:t>판매량없음</a:t>
            </a:r>
            <a:r>
              <a:rPr lang="en-US" altLang="ko-KR" dirty="0" smtClean="0">
                <a:solidFill>
                  <a:srgbClr val="FF0000"/>
                </a:solidFill>
              </a:rPr>
              <a:t>’ </a:t>
            </a:r>
            <a:r>
              <a:rPr lang="ko-KR" altLang="en-US" dirty="0" smtClean="0">
                <a:solidFill>
                  <a:srgbClr val="FF0000"/>
                </a:solidFill>
              </a:rPr>
              <a:t>이라고 나오면 실적 </a:t>
            </a:r>
            <a:r>
              <a:rPr lang="ko-KR" altLang="en-US" dirty="0" err="1" smtClean="0">
                <a:solidFill>
                  <a:srgbClr val="FF0000"/>
                </a:solidFill>
              </a:rPr>
              <a:t>미입력</a:t>
            </a:r>
            <a:r>
              <a:rPr lang="ko-KR" altLang="en-US" dirty="0" smtClean="0">
                <a:solidFill>
                  <a:srgbClr val="FF0000"/>
                </a:solidFill>
              </a:rPr>
              <a:t> 상태를 의미하므로 실적 입력을 하셔야 합니다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dirty="0" err="1" smtClean="0">
                <a:solidFill>
                  <a:srgbClr val="FF0000"/>
                </a:solidFill>
              </a:rPr>
              <a:t>실적입력을</a:t>
            </a:r>
            <a:r>
              <a:rPr lang="ko-KR" altLang="en-US" dirty="0" smtClean="0">
                <a:solidFill>
                  <a:srgbClr val="FF0000"/>
                </a:solidFill>
              </a:rPr>
              <a:t> 하면 </a:t>
            </a:r>
            <a:r>
              <a:rPr lang="en-US" altLang="ko-KR" dirty="0" smtClean="0">
                <a:solidFill>
                  <a:srgbClr val="FF0000"/>
                </a:solidFill>
              </a:rPr>
              <a:t>‘</a:t>
            </a:r>
            <a:r>
              <a:rPr lang="ko-KR" altLang="en-US" dirty="0" err="1" smtClean="0">
                <a:solidFill>
                  <a:srgbClr val="FF0000"/>
                </a:solidFill>
              </a:rPr>
              <a:t>판매량없음</a:t>
            </a:r>
            <a:r>
              <a:rPr lang="en-US" altLang="ko-KR" dirty="0" smtClean="0">
                <a:solidFill>
                  <a:srgbClr val="FF0000"/>
                </a:solidFill>
              </a:rPr>
              <a:t>’</a:t>
            </a:r>
            <a:r>
              <a:rPr lang="ko-KR" altLang="en-US" dirty="0" smtClean="0">
                <a:solidFill>
                  <a:srgbClr val="FF0000"/>
                </a:solidFill>
              </a:rPr>
              <a:t>이라는 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표시가 사라집니다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407979" y="5357563"/>
            <a:ext cx="565533" cy="16988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1077976" y="565150"/>
            <a:ext cx="5234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4000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안내</a:t>
            </a:r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⑥</a:t>
            </a:r>
            <a:endParaRPr lang="ko-KR" altLang="ko-KR" sz="4000" dirty="0"/>
          </a:p>
        </p:txBody>
      </p:sp>
    </p:spTree>
    <p:extLst>
      <p:ext uri="{BB962C8B-B14F-4D97-AF65-F5344CB8AC3E}">
        <p14:creationId xmlns:p14="http://schemas.microsoft.com/office/powerpoint/2010/main" val="39070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/>
          <p:cNvSpPr txBox="1"/>
          <p:nvPr/>
        </p:nvSpPr>
        <p:spPr>
          <a:xfrm>
            <a:off x="1001712" y="427037"/>
            <a:ext cx="78406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※ </a:t>
            </a:r>
            <a:r>
              <a:rPr lang="ko-KR" altLang="en-US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</a:t>
            </a:r>
            <a:r>
              <a:rPr lang="en-US" altLang="ko-KR" sz="4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판매실적</a:t>
            </a:r>
            <a:r>
              <a:rPr lang="en-US" altLang="ko-KR" sz="4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입력 시 주의사항</a:t>
            </a:r>
            <a:endParaRPr lang="ko-KR" altLang="ko-KR" sz="4000" b="1" dirty="0"/>
          </a:p>
        </p:txBody>
      </p:sp>
      <p:sp>
        <p:nvSpPr>
          <p:cNvPr id="11" name="FreeForm 10"/>
          <p:cNvSpPr/>
          <p:nvPr/>
        </p:nvSpPr>
        <p:spPr>
          <a:xfrm>
            <a:off x="1001712" y="1292542"/>
            <a:ext cx="8736648" cy="4468495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70976" h="3169920">
                <a:moveTo>
                  <a:pt x="3048" y="3169920"/>
                </a:moveTo>
                <a:lnTo>
                  <a:pt x="0" y="3169920"/>
                </a:lnTo>
                <a:lnTo>
                  <a:pt x="8570976" y="3169920"/>
                </a:lnTo>
                <a:lnTo>
                  <a:pt x="8567928" y="3169920"/>
                </a:lnTo>
                <a:lnTo>
                  <a:pt x="8567928" y="0"/>
                </a:lnTo>
                <a:lnTo>
                  <a:pt x="8570976" y="3048"/>
                </a:lnTo>
                <a:lnTo>
                  <a:pt x="0" y="3048"/>
                </a:lnTo>
                <a:lnTo>
                  <a:pt x="3048" y="0"/>
                </a:lnTo>
                <a:lnTo>
                  <a:pt x="3048" y="316992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>
              <a:lnSpc>
                <a:spcPct val="16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신고내역이 없는 제품은 판매실적을 입력할 수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없음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(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제품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전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신고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필수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)</a:t>
            </a:r>
          </a:p>
          <a:p>
            <a:pPr indent="0">
              <a:lnSpc>
                <a:spcPct val="16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판매량이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없는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경우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2000" b="1" dirty="0" smtClean="0">
                <a:solidFill>
                  <a:srgbClr val="FF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판매량을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>‘0’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으로 신고하여야함</a:t>
            </a:r>
          </a:p>
          <a:p>
            <a:pPr indent="0">
              <a:lnSpc>
                <a:spcPct val="16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기본적으로 판매량은 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“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대수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”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가 단위</a:t>
            </a:r>
          </a:p>
          <a:p>
            <a:pPr indent="0">
              <a:lnSpc>
                <a:spcPct val="16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판매량에 마이너스 값을 입력하지 말 것</a:t>
            </a:r>
          </a:p>
          <a:p>
            <a:pPr indent="0">
              <a:lnSpc>
                <a:spcPct val="16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생산량은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국내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생산량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을 의미하며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국내 </a:t>
            </a:r>
            <a:r>
              <a:rPr lang="ko-KR" altLang="en-US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제조자는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생산량을 입력</a:t>
            </a:r>
            <a:endParaRPr lang="en-US" altLang="ko-KR" sz="2000" b="1" dirty="0" smtClean="0">
              <a:solidFill>
                <a:srgbClr val="000000"/>
              </a:solidFill>
            </a:endParaRPr>
          </a:p>
          <a:p>
            <a:pPr indent="0">
              <a:lnSpc>
                <a:spcPct val="160000"/>
              </a:lnSpc>
            </a:pPr>
            <a:r>
              <a:rPr lang="en-US" altLang="ko-KR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수입량은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해외에서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한 물량을 의미하며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,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수입자는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수입량을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입력</a:t>
            </a:r>
            <a:endParaRPr lang="en-US" altLang="ko-KR" sz="2000" b="1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indent="0">
              <a:lnSpc>
                <a:spcPct val="16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국내에서 판매한 물량만 판매량에 입력</a:t>
            </a:r>
          </a:p>
          <a:p>
            <a:pPr indent="0">
              <a:lnSpc>
                <a:spcPct val="160000"/>
              </a:lnSpc>
            </a:pPr>
            <a:r>
              <a:rPr lang="en-US" altLang="ko-KR" sz="20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판매량을 입력하는 주체는 제조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수입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)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업자이며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,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판매업자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또는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유통업자</a:t>
            </a:r>
            <a:r>
              <a:rPr lang="ko-KR" altLang="en-US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는 </a:t>
            </a:r>
            <a:endParaRPr lang="en-US" altLang="ko-KR" sz="2000" b="1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  <a:p>
            <a:pPr indent="0">
              <a:lnSpc>
                <a:spcPct val="160000"/>
              </a:lnSpc>
            </a:pPr>
            <a:r>
              <a:rPr lang="en-US" altLang="ko-KR" sz="2000" b="1" dirty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2000" b="1" dirty="0" err="1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해당없음</a:t>
            </a:r>
            <a:endParaRPr lang="en-US" altLang="ko-KR" sz="2000" b="1" dirty="0" smtClean="0">
              <a:solidFill>
                <a:srgbClr val="000000"/>
              </a:solidFill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/>
          <a:srcRect t="33442"/>
          <a:stretch/>
        </p:blipFill>
        <p:spPr>
          <a:xfrm>
            <a:off x="949065" y="1808098"/>
            <a:ext cx="5385816" cy="219303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9573" y="3993197"/>
            <a:ext cx="5385816" cy="32918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01712" y="427037"/>
            <a:ext cx="57887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※ </a:t>
            </a:r>
            <a:r>
              <a:rPr lang="ko-KR" altLang="en-US" sz="4000" dirty="0" smtClean="0">
                <a:solidFill>
                  <a:srgbClr val="000000"/>
                </a:solidFill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</a:rPr>
              <a:t>회원 정보 최신화 요청</a:t>
            </a:r>
            <a:endParaRPr lang="ko-KR" altLang="ko-KR" sz="4000" dirty="0"/>
          </a:p>
        </p:txBody>
      </p:sp>
      <p:sp>
        <p:nvSpPr>
          <p:cNvPr id="10" name="FreeForm 10"/>
          <p:cNvSpPr/>
          <p:nvPr/>
        </p:nvSpPr>
        <p:spPr>
          <a:xfrm>
            <a:off x="1001712" y="1077396"/>
            <a:ext cx="8736648" cy="721241"/>
          </a:xfrm>
          <a:custGeom>
            <a:avLst/>
            <a:gdLst>
              <a:gd name="connsiteX0" fmla="*/ 0 w 0"/>
              <a:gd name="connsiteY0" fmla="*/ 0 w 0"/>
              <a:gd name="connsiteX1" fmla="*/ 0 w 0"/>
              <a:gd name="connsiteY1" fmla="*/ 0 w 0"/>
              <a:gd name="connsiteX2" fmla="*/ 0 w 0"/>
              <a:gd name="connsiteY2" fmla="*/ 0 w 0"/>
              <a:gd name="connsiteX3" fmla="*/ 0 w 0"/>
              <a:gd name="connsiteY3" fmla="*/ 0 w 0"/>
              <a:gd name="connsiteX4" fmla="*/ 0 w 0"/>
              <a:gd name="connsiteY4" fmla="*/ 0 w 0"/>
              <a:gd name="connsiteX5" fmla="*/ 0 w 0"/>
              <a:gd name="connsiteY5" fmla="*/ 0 w 0"/>
              <a:gd name="connsiteX6" fmla="*/ 0 w 0"/>
              <a:gd name="connsiteY6" fmla="*/ 0 w 0"/>
              <a:gd name="connsiteX7" fmla="*/ 0 w 0"/>
              <a:gd name="connsiteY7" fmla="*/ 0 w 0"/>
              <a:gd name="connsiteX8" fmla="*/ 0 w 0"/>
              <a:gd name="connsiteY8" fmla="*/ 0 w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70976" h="3169920">
                <a:moveTo>
                  <a:pt x="3048" y="3169920"/>
                </a:moveTo>
                <a:lnTo>
                  <a:pt x="0" y="3169920"/>
                </a:lnTo>
                <a:lnTo>
                  <a:pt x="8570976" y="3169920"/>
                </a:lnTo>
                <a:lnTo>
                  <a:pt x="8567928" y="3169920"/>
                </a:lnTo>
                <a:lnTo>
                  <a:pt x="8567928" y="0"/>
                </a:lnTo>
                <a:lnTo>
                  <a:pt x="8570976" y="3048"/>
                </a:lnTo>
                <a:lnTo>
                  <a:pt x="0" y="3048"/>
                </a:lnTo>
                <a:lnTo>
                  <a:pt x="3048" y="0"/>
                </a:lnTo>
                <a:lnTo>
                  <a:pt x="3048" y="3169920"/>
                </a:lnTo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indent="0">
              <a:lnSpc>
                <a:spcPts val="25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altLang="ko-KR" sz="2000" b="1" dirty="0" err="1" smtClean="0">
                <a:solidFill>
                  <a:srgbClr val="000000"/>
                </a:solidFill>
              </a:rPr>
              <a:t>회원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</a:rPr>
              <a:t>정보</a:t>
            </a:r>
            <a:r>
              <a:rPr lang="ko-KR" altLang="en-US" sz="2000" b="1" dirty="0" smtClean="0">
                <a:solidFill>
                  <a:srgbClr val="000000"/>
                </a:solidFill>
              </a:rPr>
              <a:t>에 오류가 있을 시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, </a:t>
            </a:r>
            <a:r>
              <a:rPr lang="ko-KR" altLang="en-US" sz="2000" b="1" dirty="0" smtClean="0">
                <a:solidFill>
                  <a:srgbClr val="000000"/>
                </a:solidFill>
              </a:rPr>
              <a:t>공단의 안내를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</a:rPr>
              <a:t>원활</a:t>
            </a:r>
            <a:r>
              <a:rPr lang="ko-KR" altLang="en-US" sz="2000" b="1" dirty="0">
                <a:solidFill>
                  <a:srgbClr val="000000"/>
                </a:solidFill>
              </a:rPr>
              <a:t>히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2000" b="1" dirty="0" err="1">
                <a:solidFill>
                  <a:srgbClr val="000000"/>
                </a:solidFill>
              </a:rPr>
              <a:t>받을</a:t>
            </a:r>
            <a:r>
              <a:rPr lang="en-US" altLang="ko-KR" sz="2000" b="1" dirty="0">
                <a:solidFill>
                  <a:srgbClr val="000000"/>
                </a:solidFill>
              </a:rPr>
              <a:t> 수 </a:t>
            </a:r>
            <a:r>
              <a:rPr lang="en-US" altLang="ko-KR" sz="2000" b="1" dirty="0" err="1">
                <a:solidFill>
                  <a:srgbClr val="000000"/>
                </a:solidFill>
              </a:rPr>
              <a:t>없습니다</a:t>
            </a:r>
            <a:r>
              <a:rPr lang="en-US" altLang="ko-KR" sz="2000" b="1" dirty="0">
                <a:solidFill>
                  <a:srgbClr val="000000"/>
                </a:solidFill>
              </a:rPr>
              <a:t>.</a:t>
            </a:r>
          </a:p>
          <a:p>
            <a:pPr indent="0">
              <a:lnSpc>
                <a:spcPts val="2305"/>
              </a:lnSpc>
            </a:pPr>
            <a:r>
              <a:rPr lang="en-US" altLang="ko-KR" sz="2000" b="1" dirty="0" smtClean="0">
                <a:solidFill>
                  <a:srgbClr val="000000"/>
                </a:solidFill>
              </a:rPr>
              <a:t>  </a:t>
            </a:r>
            <a:r>
              <a:rPr lang="en-US" altLang="ko-KR" sz="2000" b="1" dirty="0" err="1" smtClean="0">
                <a:solidFill>
                  <a:srgbClr val="000000"/>
                </a:solidFill>
              </a:rPr>
              <a:t>주기적으로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2000" b="1" dirty="0" err="1">
                <a:solidFill>
                  <a:srgbClr val="000000"/>
                </a:solidFill>
              </a:rPr>
              <a:t>회원</a:t>
            </a:r>
            <a:r>
              <a:rPr lang="en-US" altLang="ko-KR" sz="2000" b="1" dirty="0">
                <a:solidFill>
                  <a:srgbClr val="000000"/>
                </a:solidFill>
              </a:rPr>
              <a:t> </a:t>
            </a:r>
            <a:r>
              <a:rPr lang="en-US" altLang="ko-KR" sz="2000" b="1" dirty="0" err="1">
                <a:solidFill>
                  <a:srgbClr val="000000"/>
                </a:solidFill>
              </a:rPr>
              <a:t>목록</a:t>
            </a:r>
            <a:r>
              <a:rPr lang="en-US" altLang="ko-KR" sz="2000" b="1" dirty="0">
                <a:solidFill>
                  <a:srgbClr val="000000"/>
                </a:solidFill>
              </a:rPr>
              <a:t>, </a:t>
            </a:r>
            <a:r>
              <a:rPr lang="en-US" altLang="ko-KR" sz="2000" b="1" dirty="0" err="1" smtClean="0">
                <a:solidFill>
                  <a:srgbClr val="000000"/>
                </a:solidFill>
              </a:rPr>
              <a:t>업체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</a:rPr>
              <a:t>정보를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</a:rPr>
              <a:t>업데이트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</a:rPr>
              <a:t>해주시기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 </a:t>
            </a:r>
            <a:r>
              <a:rPr lang="en-US" altLang="ko-KR" sz="2000" b="1" dirty="0" err="1" smtClean="0">
                <a:solidFill>
                  <a:srgbClr val="000000"/>
                </a:solidFill>
              </a:rPr>
              <a:t>바랍니다</a:t>
            </a:r>
            <a:r>
              <a:rPr lang="en-US" altLang="ko-KR" sz="2000" b="1" dirty="0" smtClean="0">
                <a:solidFill>
                  <a:srgbClr val="000000"/>
                </a:solidFill>
              </a:rPr>
              <a:t>.</a:t>
            </a:r>
            <a:endParaRPr lang="en-US" altLang="ko-KR" sz="2000" b="1" dirty="0">
              <a:solidFill>
                <a:srgbClr val="000000"/>
              </a:solidFill>
            </a:endParaRPr>
          </a:p>
        </p:txBody>
      </p:sp>
      <p:sp>
        <p:nvSpPr>
          <p:cNvPr id="15" name="Rounded Rectangle 15"/>
          <p:cNvSpPr/>
          <p:nvPr/>
        </p:nvSpPr>
        <p:spPr>
          <a:xfrm>
            <a:off x="6564312" y="2103437"/>
            <a:ext cx="3810000" cy="2750162"/>
          </a:xfrm>
          <a:prstGeom prst="roundRect">
            <a:avLst>
              <a:gd name="adj" fmla="val 9000"/>
            </a:avLst>
          </a:prstGeom>
          <a:noFill/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sp>
        <p:nvSpPr>
          <p:cNvPr id="16" name="Rectangle 16"/>
          <p:cNvSpPr/>
          <p:nvPr/>
        </p:nvSpPr>
        <p:spPr>
          <a:xfrm>
            <a:off x="6564312" y="2103437"/>
            <a:ext cx="3810000" cy="2743200"/>
          </a:xfrm>
          <a:prstGeom prst="rect">
            <a:avLst/>
          </a:prstGeom>
          <a:solidFill>
            <a:srgbClr val="FFFFFF"/>
          </a:solidFill>
          <a:ln w="3175">
            <a:solidFill>
              <a:srgbClr val="4E80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요청사항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>
                <a:solidFill>
                  <a:schemeClr val="tx1"/>
                </a:solidFill>
              </a:rPr>
              <a:t>담당자 외 실무 책임자 가입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권장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err="1" smtClean="0">
                <a:solidFill>
                  <a:schemeClr val="tx1"/>
                </a:solidFill>
              </a:rPr>
              <a:t>퇴사자</a:t>
            </a:r>
            <a:r>
              <a:rPr lang="ko-KR" altLang="en-US" dirty="0" smtClean="0">
                <a:solidFill>
                  <a:schemeClr val="tx1"/>
                </a:solidFill>
              </a:rPr>
              <a:t> 정보 삭제</a:t>
            </a:r>
            <a:endParaRPr lang="en-US" altLang="ko-KR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>
                <a:solidFill>
                  <a:schemeClr val="tx1"/>
                </a:solidFill>
              </a:rPr>
              <a:t>담당자 </a:t>
            </a:r>
            <a:r>
              <a:rPr lang="ko-KR" altLang="en-US" dirty="0" err="1" smtClean="0">
                <a:solidFill>
                  <a:schemeClr val="tx1"/>
                </a:solidFill>
              </a:rPr>
              <a:t>변경시</a:t>
            </a:r>
            <a:r>
              <a:rPr lang="ko-KR" altLang="en-US" dirty="0" smtClean="0">
                <a:solidFill>
                  <a:schemeClr val="tx1"/>
                </a:solidFill>
              </a:rPr>
              <a:t> 신규 가입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dirty="0" smtClean="0">
                <a:solidFill>
                  <a:schemeClr val="tx1"/>
                </a:solidFill>
              </a:rPr>
              <a:t>담당자 정보 확인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업데이트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    (</a:t>
            </a:r>
            <a:r>
              <a:rPr lang="ko-KR" altLang="en-US" dirty="0" smtClean="0">
                <a:solidFill>
                  <a:schemeClr val="tx1"/>
                </a:solidFill>
              </a:rPr>
              <a:t>전화번호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이메일 등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ts val="2350"/>
              </a:lnSpc>
            </a:pPr>
            <a:endParaRPr lang="en-US" altLang="ko-KR" dirty="0" smtClean="0">
              <a:solidFill>
                <a:srgbClr val="FF0000"/>
              </a:solidFill>
            </a:endParaRPr>
          </a:p>
          <a:p>
            <a:pPr>
              <a:lnSpc>
                <a:spcPts val="2350"/>
              </a:lnSpc>
            </a:pPr>
            <a:endParaRPr lang="en-US" altLang="ko-KR" dirty="0" smtClean="0">
              <a:solidFill>
                <a:srgbClr val="FF0000"/>
              </a:solidFill>
            </a:endParaRPr>
          </a:p>
          <a:p>
            <a:pPr>
              <a:lnSpc>
                <a:spcPts val="2350"/>
              </a:lnSpc>
            </a:pPr>
            <a:endParaRPr lang="en-US" altLang="ko-KR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852</Words>
  <Application>Microsoft Office PowerPoint</Application>
  <PresentationFormat>사용자 지정</PresentationFormat>
  <Paragraphs>91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맑은 고딕</vt:lpstr>
      <vt:lpstr>맑은 고딕 Semilight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User</dc:creator>
  <cp:lastModifiedBy>윤희록</cp:lastModifiedBy>
  <cp:revision>27</cp:revision>
  <cp:lastPrinted>2022-01-12T01:30:06Z</cp:lastPrinted>
  <dcterms:created xsi:type="dcterms:W3CDTF">2006-08-16T00:00:00Z</dcterms:created>
  <dcterms:modified xsi:type="dcterms:W3CDTF">2023-01-30T01:08:43Z</dcterms:modified>
</cp:coreProperties>
</file>