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60" r:id="rId5"/>
    <p:sldId id="264" r:id="rId6"/>
    <p:sldId id="265" r:id="rId7"/>
    <p:sldId id="267" r:id="rId8"/>
    <p:sldId id="262" r:id="rId9"/>
    <p:sldId id="268" r:id="rId10"/>
    <p:sldId id="263" r:id="rId11"/>
  </p:sldIdLst>
  <p:sldSz cx="10690225" cy="7559675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D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5" autoAdjust="0"/>
  </p:normalViewPr>
  <p:slideViewPr>
    <p:cSldViewPr>
      <p:cViewPr varScale="1">
        <p:scale>
          <a:sx n="87" d="100"/>
          <a:sy n="87" d="100"/>
        </p:scale>
        <p:origin x="1086" y="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9BB234-04A2-4BA0-A9DA-DED6DFF7D04D}" type="datetimeFigureOut">
              <a:rPr lang="ko-KR" altLang="en-US" smtClean="0"/>
              <a:t>2026-01-06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151A2-A4DD-4224-855C-F178C4651C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4662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5386" y="873726"/>
            <a:ext cx="89466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2025</a:t>
            </a:r>
            <a:r>
              <a:rPr lang="ko-KR" altLang="en-US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년도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생산판매실적</a:t>
            </a:r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endParaRPr lang="ko-KR" altLang="ko-KR" sz="4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17892" y="1807497"/>
            <a:ext cx="88505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“대기전력 저감대상 제품을 제조(수입)하는 자는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매년 3월 31일</a:t>
            </a:r>
            <a:r>
              <a:rPr lang="en-US" altLang="ko-KR" sz="2000" b="1" dirty="0" smtClean="0"/>
              <a:t>까지</a:t>
            </a:r>
          </a:p>
          <a:p>
            <a:pPr algn="ctr"/>
            <a:r>
              <a:rPr lang="en-US" altLang="ko-KR" sz="2000" b="1" dirty="0" err="1"/>
              <a:t>전년도</a:t>
            </a:r>
            <a:r>
              <a:rPr lang="en-US" altLang="ko-KR" sz="2000" b="1" dirty="0"/>
              <a:t> </a:t>
            </a:r>
            <a:r>
              <a:rPr lang="en-US" altLang="ko-KR" sz="2000" b="1" dirty="0" err="1"/>
              <a:t>생산</a:t>
            </a:r>
            <a:r>
              <a:rPr lang="en-US" altLang="ko-KR" sz="2000" b="1" dirty="0"/>
              <a:t>(</a:t>
            </a:r>
            <a:r>
              <a:rPr lang="en-US" altLang="ko-KR" sz="2000" b="1" dirty="0" err="1"/>
              <a:t>수입</a:t>
            </a:r>
            <a:r>
              <a:rPr lang="en-US" altLang="ko-KR" sz="2000" b="1" dirty="0"/>
              <a:t>)량, </a:t>
            </a:r>
            <a:r>
              <a:rPr lang="en-US" altLang="ko-KR" sz="2000" b="1" dirty="0" err="1"/>
              <a:t>판매량을</a:t>
            </a:r>
            <a:r>
              <a:rPr lang="en-US" altLang="ko-KR" sz="2000" b="1" dirty="0"/>
              <a:t> </a:t>
            </a:r>
            <a:r>
              <a:rPr lang="en-US" altLang="ko-KR" sz="2000" b="1" dirty="0" err="1"/>
              <a:t>공단으로</a:t>
            </a:r>
            <a:r>
              <a:rPr lang="en-US" altLang="ko-KR" sz="2000" b="1" dirty="0"/>
              <a:t> </a:t>
            </a:r>
            <a:r>
              <a:rPr lang="en-US" altLang="ko-KR" sz="2000" b="1" dirty="0" err="1"/>
              <a:t>신고하여야</a:t>
            </a:r>
            <a:r>
              <a:rPr lang="en-US" altLang="ko-KR" sz="2000" b="1" dirty="0"/>
              <a:t> </a:t>
            </a:r>
            <a:r>
              <a:rPr lang="en-US" altLang="ko-KR" sz="2000" b="1" dirty="0" err="1"/>
              <a:t>합니다</a:t>
            </a:r>
            <a:r>
              <a:rPr lang="en-US" altLang="ko-KR" sz="2000" b="1" dirty="0"/>
              <a:t>. ”(</a:t>
            </a:r>
            <a:r>
              <a:rPr lang="ko-KR" altLang="en-US" sz="2000" b="1" dirty="0" err="1"/>
              <a:t>말소신고</a:t>
            </a:r>
            <a:r>
              <a:rPr lang="ko-KR" altLang="en-US" sz="2000" b="1" dirty="0"/>
              <a:t> 포함</a:t>
            </a:r>
            <a:r>
              <a:rPr lang="en-US" altLang="ko-KR" sz="2000" b="1" dirty="0" smtClean="0"/>
              <a:t>)</a:t>
            </a:r>
            <a:endParaRPr lang="ko-KR" altLang="ko-KR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215136" y="2617727"/>
            <a:ext cx="7287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18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대기전력저감대상제품의 지정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endParaRPr lang="ko-KR" altLang="ko-KR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219350" y="3228216"/>
            <a:ext cx="5085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66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보고 및 검사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endParaRPr lang="ko-KR" altLang="ko-KR" sz="2000" b="1" dirty="0"/>
          </a:p>
        </p:txBody>
      </p:sp>
      <p:sp>
        <p:nvSpPr>
          <p:cNvPr id="3" name="Rectangle 4"/>
          <p:cNvSpPr/>
          <p:nvPr/>
        </p:nvSpPr>
        <p:spPr>
          <a:xfrm>
            <a:off x="1119140" y="3723558"/>
            <a:ext cx="8381999" cy="1591056"/>
          </a:xfrm>
          <a:prstGeom prst="rect">
            <a:avLst/>
          </a:prstGeom>
          <a:noFill/>
          <a:ln w="19050">
            <a:solidFill>
              <a:srgbClr val="00AF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179070">
              <a:lnSpc>
                <a:spcPts val="2135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제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66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조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보고 및 검사 등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)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① 산업통상자원부장관이나 시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도지사는 이 법의 시행을 위하여 필요하면 산업</a:t>
            </a:r>
          </a:p>
          <a:p>
            <a:pPr indent="179070">
              <a:lnSpc>
                <a:spcPts val="187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통상자원부령으로 정하는 바에 따라 효율관리기자재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대기전력저감대상제품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고효율에너지인증대상기자</a:t>
            </a:r>
          </a:p>
          <a:p>
            <a:pPr indent="179070">
              <a:lnSpc>
                <a:spcPts val="170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재의 제조업자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수입업자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판매업자 및 각 시험기관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에너지절약전문기업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에너지다소비사업자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진단기관</a:t>
            </a:r>
          </a:p>
          <a:p>
            <a:pPr indent="179070">
              <a:lnSpc>
                <a:spcPts val="170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과 검사대상기기설치자에 대하여 그 업무에 관한 보고를 명하거나 소속 공무원 또는 공단으로 하여금</a:t>
            </a:r>
          </a:p>
          <a:p>
            <a:pPr indent="179070">
              <a:lnSpc>
                <a:spcPts val="174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효율관리기자재 제조업자 등의 사무소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사업장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공장이나 창고에 출입하여 장부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서류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에너지사용기자재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</a:t>
            </a:r>
          </a:p>
          <a:p>
            <a:pPr indent="179070">
              <a:lnSpc>
                <a:spcPts val="1675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그 밖의 물건을 검사하게 할 수 있다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15136" y="5478944"/>
            <a:ext cx="6695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시행규칙 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33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보고 및 검사 등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endParaRPr lang="ko-KR" altLang="ko-KR" sz="2000" b="1" dirty="0"/>
          </a:p>
        </p:txBody>
      </p:sp>
      <p:sp>
        <p:nvSpPr>
          <p:cNvPr id="11" name="Rectangle 6"/>
          <p:cNvSpPr/>
          <p:nvPr/>
        </p:nvSpPr>
        <p:spPr>
          <a:xfrm>
            <a:off x="1119139" y="5989637"/>
            <a:ext cx="8381999" cy="1179576"/>
          </a:xfrm>
          <a:prstGeom prst="rect">
            <a:avLst/>
          </a:prstGeom>
          <a:noFill/>
          <a:ln w="19050">
            <a:solidFill>
              <a:srgbClr val="00AF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154939">
              <a:lnSpc>
                <a:spcPts val="2520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제33조(보고 및 검사 등) ① </a:t>
            </a:r>
            <a:r>
              <a:rPr lang="en-US" altLang="ko-KR" sz="1600" b="1" u="sng" dirty="0" smtClean="0">
                <a:solidFill>
                  <a:srgbClr val="0000FF"/>
                </a:solidFill>
                <a:latin typeface="+mn-ea"/>
              </a:rPr>
              <a:t>법 제66조제1항</a:t>
            </a:r>
            <a:r>
              <a:rPr lang="en-US" altLang="ko-KR" sz="1600" b="1" dirty="0" smtClean="0">
                <a:solidFill>
                  <a:srgbClr val="0000FF"/>
                </a:solidFill>
                <a:latin typeface="+mn-ea"/>
              </a:rPr>
              <a:t>에 </a:t>
            </a: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따라 산업통상자원부장관이 보고를 명할 수</a:t>
            </a:r>
          </a:p>
          <a:p>
            <a:pPr indent="154939">
              <a:lnSpc>
                <a:spcPts val="1935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있는 사항은 다음 각 호와 같다.</a:t>
            </a:r>
          </a:p>
          <a:p>
            <a:pPr indent="154939">
              <a:lnSpc>
                <a:spcPts val="1980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1. 효율관리기자재·대기전력저감대상제품·고효율에너지인증대상기자재의 제조업자·수입업</a:t>
            </a:r>
          </a:p>
          <a:p>
            <a:pPr indent="154939">
              <a:lnSpc>
                <a:spcPts val="1895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자 또는 판매업자의 경우：연도별 생산·수입 또는 판매 실적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2755" y="2928048"/>
            <a:ext cx="79063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19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경고표지대상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제품의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지정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등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endParaRPr lang="ko-KR" altLang="ko-KR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208805" y="1783125"/>
            <a:ext cx="5400837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제출기한 </a:t>
            </a:r>
            <a:r>
              <a:rPr lang="en-US" altLang="ko-KR" sz="2800" b="1" dirty="0" smtClean="0">
                <a:solidFill>
                  <a:srgbClr val="000000"/>
                </a:solidFill>
              </a:rPr>
              <a:t>: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2026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3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월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31</a:t>
            </a:r>
            <a:r>
              <a:rPr lang="en-US" altLang="ko-KR" sz="2800" b="1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일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까지</a:t>
            </a:r>
            <a:endParaRPr lang="en-US" altLang="ko-KR" sz="700" b="1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</a:rPr>
              <a:t>    (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미제출시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</a:rPr>
              <a:t>300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만원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이하의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과태료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부과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ko-KR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1208805" y="3094037"/>
            <a:ext cx="8948283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대상 품목 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총</a:t>
            </a:r>
            <a:r>
              <a:rPr lang="en-US" altLang="ko-KR" sz="2000" b="1" dirty="0" smtClean="0"/>
              <a:t>18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개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품목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-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프린터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팩시밀리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복사기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스캐너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자동절전제어장치</a:t>
            </a:r>
            <a:r>
              <a:rPr lang="en-US" altLang="ko-KR" sz="2000" dirty="0" smtClean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오디오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</a:rPr>
              <a:t>DVD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플레이어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endParaRPr lang="en-US" altLang="ko-KR" sz="20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라디오카세트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전자레인지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도어폰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유무선전화기</a:t>
            </a:r>
            <a:r>
              <a:rPr lang="en-US" altLang="ko-KR" sz="2000" dirty="0" smtClean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비데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모뎀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홈게이트웨이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endParaRPr lang="en-US" altLang="ko-KR" sz="20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손건조기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서버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디지털컨버터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유무선공유기</a:t>
            </a:r>
            <a:endParaRPr lang="en-US" altLang="ko-KR" sz="20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* 비데 품목은 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26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 이관되었으나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25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 대기전력저감 대상 품목이므로 대기전력제도에서 판매실적 입력</a:t>
            </a:r>
            <a:endParaRPr lang="en-US" altLang="ko-KR" sz="1400" dirty="0" smtClean="0">
              <a:solidFill>
                <a:srgbClr val="0070C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1896" y="5532437"/>
            <a:ext cx="77123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제출 </a:t>
            </a:r>
            <a:r>
              <a:rPr lang="en-US" altLang="ko-KR" sz="2800" b="1" dirty="0" smtClean="0">
                <a:solidFill>
                  <a:srgbClr val="000000"/>
                </a:solidFill>
              </a:rPr>
              <a:t>: 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한국에너지공단 </a:t>
            </a:r>
            <a:r>
              <a:rPr lang="en-US" altLang="ko-KR" sz="28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홈페이지</a:t>
            </a:r>
            <a:endParaRPr lang="en-US" altLang="ko-KR" sz="2800" b="1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r>
              <a:rPr lang="en-US" altLang="ko-KR" sz="28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400" b="1" dirty="0">
                <a:solidFill>
                  <a:srgbClr val="000000"/>
                </a:solidFill>
              </a:rPr>
              <a:t>(http://eep.energy.or.kr)</a:t>
            </a:r>
            <a:r>
              <a:rPr lang="en-US" altLang="ko-KR" sz="28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를 </a:t>
            </a:r>
            <a:r>
              <a:rPr lang="en-US" altLang="ko-KR" sz="2800" b="1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통해</a:t>
            </a:r>
            <a:r>
              <a:rPr lang="en-US" altLang="ko-KR" sz="28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b="1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sz="28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endParaRPr lang="ko-KR" altLang="ko-KR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05386" y="873726"/>
            <a:ext cx="89466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2025</a:t>
            </a:r>
            <a:r>
              <a:rPr lang="ko-KR" altLang="en-US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년도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생산판매실적</a:t>
            </a:r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400" b="1" dirty="0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b="1" dirty="0" err="1" smtClean="0"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endParaRPr lang="ko-KR" altLang="ko-KR" sz="4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①</a:t>
            </a:r>
            <a:endParaRPr lang="ko-KR" altLang="ko-KR" sz="4000" b="1" dirty="0"/>
          </a:p>
        </p:txBody>
      </p:sp>
      <p:sp>
        <p:nvSpPr>
          <p:cNvPr id="9" name="Rectangle 8"/>
          <p:cNvSpPr/>
          <p:nvPr/>
        </p:nvSpPr>
        <p:spPr>
          <a:xfrm>
            <a:off x="1077976" y="1424769"/>
            <a:ext cx="8064881" cy="682752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69215">
              <a:lnSpc>
                <a:spcPts val="245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 사이트</a:t>
            </a:r>
            <a:r>
              <a:rPr lang="en-US" altLang="ko-KR" sz="1900" dirty="0" smtClean="0">
                <a:solidFill>
                  <a:srgbClr val="000000"/>
                </a:solidFill>
              </a:rPr>
              <a:t>(http://eep.energy.or.kr/)</a:t>
            </a:r>
          </a:p>
          <a:p>
            <a:pPr indent="69215">
              <a:lnSpc>
                <a:spcPts val="232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및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인증신청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</a:rPr>
              <a:t>–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대기전력저감프로그램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</a:rPr>
              <a:t>-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제품신고바로가기</a:t>
            </a:r>
            <a:endParaRPr lang="en-US" altLang="ko-KR" sz="19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2" y="2484437"/>
            <a:ext cx="5102137" cy="400048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256" y="3246437"/>
            <a:ext cx="4936969" cy="2705398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763712" y="2535464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①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322073" y="2974687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②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657896" y="5624063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③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4" name="갈매기형 수장 23"/>
          <p:cNvSpPr/>
          <p:nvPr/>
        </p:nvSpPr>
        <p:spPr>
          <a:xfrm>
            <a:off x="5321280" y="4084637"/>
            <a:ext cx="431976" cy="60960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661316" y="5966384"/>
            <a:ext cx="2195928" cy="6384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맨 아래에 위치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271391" y="2721074"/>
            <a:ext cx="940121" cy="2205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821112" y="2991627"/>
            <a:ext cx="940121" cy="2205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173912" y="5624063"/>
            <a:ext cx="1219200" cy="3277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712" y="1874837"/>
            <a:ext cx="4086225" cy="503872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521025" y="2304292"/>
            <a:ext cx="1728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00"/>
                </a:solidFill>
              </a:rPr>
              <a:t>&lt; </a:t>
            </a:r>
            <a:r>
              <a:rPr lang="en-US" altLang="ko-KR" b="1" dirty="0" err="1" smtClean="0">
                <a:solidFill>
                  <a:srgbClr val="000000"/>
                </a:solidFill>
              </a:rPr>
              <a:t>로그인</a:t>
            </a:r>
            <a:r>
              <a:rPr lang="en-US" altLang="ko-KR" b="1" dirty="0" smtClean="0">
                <a:solidFill>
                  <a:srgbClr val="000000"/>
                </a:solidFill>
              </a:rPr>
              <a:t> </a:t>
            </a:r>
            <a:r>
              <a:rPr lang="en-US" altLang="ko-KR" b="1" dirty="0" err="1" smtClean="0">
                <a:solidFill>
                  <a:srgbClr val="000000"/>
                </a:solidFill>
              </a:rPr>
              <a:t>안내</a:t>
            </a:r>
            <a:r>
              <a:rPr lang="en-US" altLang="ko-KR" b="1" dirty="0" smtClean="0">
                <a:solidFill>
                  <a:srgbClr val="000000"/>
                </a:solidFill>
              </a:rPr>
              <a:t> &gt;</a:t>
            </a:r>
            <a:endParaRPr lang="ko-KR" altLang="ko-KR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6292425" y="2845375"/>
            <a:ext cx="31930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대기전력 선택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파란색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확인</a:t>
            </a:r>
            <a:endParaRPr lang="en-US" altLang="ko-KR" sz="1600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아이디</a:t>
            </a:r>
            <a:r>
              <a:rPr lang="en-US" altLang="ko-KR" sz="1600" b="1" dirty="0" smtClean="0"/>
              <a:t>,</a:t>
            </a:r>
            <a:r>
              <a:rPr lang="ko-KR" altLang="en-US" sz="1600" b="1" dirty="0" smtClean="0"/>
              <a:t> 비밀번호 입력 후 로그인</a:t>
            </a:r>
            <a:endParaRPr lang="en-US" altLang="ko-KR" sz="1600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/>
              <a:t>아이디 또는 비밀번호 찾기 등 로그인 오류</a:t>
            </a:r>
            <a:r>
              <a:rPr lang="ko-KR" altLang="en-US" sz="1600" b="1" dirty="0"/>
              <a:t>는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담당자에게 문의 </a:t>
            </a:r>
            <a:r>
              <a:rPr lang="en-US" altLang="ko-KR" sz="1600" b="1" dirty="0" smtClean="0"/>
              <a:t>(052-920-0465, 0466)</a:t>
            </a:r>
            <a:endParaRPr lang="ko-KR" altLang="ko-KR" sz="1600" b="1" dirty="0"/>
          </a:p>
        </p:txBody>
      </p:sp>
      <p:sp>
        <p:nvSpPr>
          <p:cNvPr id="3" name="직사각형 2"/>
          <p:cNvSpPr/>
          <p:nvPr/>
        </p:nvSpPr>
        <p:spPr>
          <a:xfrm>
            <a:off x="3854026" y="3319524"/>
            <a:ext cx="914400" cy="4402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②</a:t>
            </a:r>
            <a:endParaRPr lang="ko-KR" altLang="ko-KR" sz="4000" b="1" dirty="0"/>
          </a:p>
        </p:txBody>
      </p:sp>
      <p:sp>
        <p:nvSpPr>
          <p:cNvPr id="12" name="직사각형 11"/>
          <p:cNvSpPr/>
          <p:nvPr/>
        </p:nvSpPr>
        <p:spPr>
          <a:xfrm>
            <a:off x="2968384" y="5204462"/>
            <a:ext cx="885642" cy="3638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473" y="3050354"/>
            <a:ext cx="8876046" cy="4305404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20712" y="1213978"/>
            <a:ext cx="9601200" cy="1742309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1)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왼쪽 메뉴 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– </a:t>
            </a:r>
            <a:r>
              <a:rPr lang="en-US" altLang="ko-KR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판매실적입력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선택</a:t>
            </a:r>
            <a:endParaRPr lang="en-US" altLang="ko-KR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2) </a:t>
            </a:r>
            <a:r>
              <a:rPr lang="ko-KR" altLang="en-US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품목 선택 </a:t>
            </a:r>
            <a:r>
              <a:rPr lang="en-US" altLang="ko-KR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–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검색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버튼 클릭하면 </a:t>
            </a:r>
            <a:r>
              <a:rPr lang="ko-KR" altLang="en-US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입력대상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모델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조회 가능 </a:t>
            </a:r>
            <a:r>
              <a:rPr lang="en-US" altLang="ko-KR" sz="14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(‘25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년도 말소 모델도 해당</a:t>
            </a:r>
            <a:r>
              <a:rPr lang="en-US" altLang="ko-KR" sz="14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3)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우측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연필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표시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클릭하여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en-US" altLang="ko-KR" b="1" dirty="0" smtClean="0">
                <a:solidFill>
                  <a:srgbClr val="000000"/>
                </a:solidFill>
              </a:rPr>
              <a:t>(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국산</a:t>
            </a:r>
            <a:r>
              <a:rPr lang="en-US" altLang="ko-KR" b="1" dirty="0" smtClean="0">
                <a:solidFill>
                  <a:srgbClr val="000000"/>
                </a:solidFill>
              </a:rPr>
              <a:t>,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b="1" dirty="0" smtClean="0">
                <a:solidFill>
                  <a:srgbClr val="000000"/>
                </a:solidFill>
              </a:rPr>
              <a:t>)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재고량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입력</a:t>
            </a:r>
            <a:r>
              <a:rPr lang="en-US" altLang="ko-KR" sz="1400" dirty="0">
                <a:solidFill>
                  <a:srgbClr val="FF0000"/>
                </a:solidFill>
              </a:rPr>
              <a:t>(</a:t>
            </a:r>
            <a:r>
              <a:rPr lang="en-US" altLang="ko-KR" sz="1400" dirty="0" err="1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</a:t>
            </a:r>
            <a:r>
              <a:rPr lang="en-US" altLang="ko-KR" sz="1400" dirty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400" dirty="0" err="1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없을</a:t>
            </a:r>
            <a:r>
              <a:rPr lang="en-US" altLang="ko-KR" sz="1400" dirty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시 </a:t>
            </a:r>
            <a:r>
              <a:rPr lang="en-US" altLang="ko-KR" sz="1400" dirty="0">
                <a:solidFill>
                  <a:srgbClr val="FF0000"/>
                </a:solidFill>
              </a:rPr>
              <a:t>‘0’ 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en-US" altLang="ko-KR" dirty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4)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 후 </a:t>
            </a:r>
            <a:r>
              <a:rPr lang="en-US" altLang="ko-KR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디스크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모양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눌러서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저장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→ 모든 모델 입력 후 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“</a:t>
            </a:r>
            <a:r>
              <a:rPr lang="ko-KR" altLang="en-US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최종제출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”</a:t>
            </a:r>
            <a:r>
              <a:rPr lang="en-US" altLang="ko-KR" sz="1400" dirty="0">
                <a:solidFill>
                  <a:srgbClr val="FF0000"/>
                </a:solidFill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중복 모델명은 한 건만 실적 입력</a:t>
            </a:r>
            <a:r>
              <a:rPr lang="en-US" altLang="ko-KR" sz="1400" dirty="0" smtClean="0">
                <a:solidFill>
                  <a:srgbClr val="FF0000"/>
                </a:solidFill>
              </a:rPr>
              <a:t>)</a:t>
            </a:r>
            <a:endParaRPr lang="en-US" altLang="ko-KR" sz="1400" dirty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③</a:t>
            </a:r>
            <a:endParaRPr lang="ko-KR" altLang="ko-KR" sz="4000" b="1" dirty="0"/>
          </a:p>
        </p:txBody>
      </p:sp>
      <p:grpSp>
        <p:nvGrpSpPr>
          <p:cNvPr id="3" name="그룹 2"/>
          <p:cNvGrpSpPr/>
          <p:nvPr/>
        </p:nvGrpSpPr>
        <p:grpSpPr>
          <a:xfrm>
            <a:off x="5268913" y="3495596"/>
            <a:ext cx="1534204" cy="607092"/>
            <a:chOff x="4366512" y="3332308"/>
            <a:chExt cx="1673925" cy="689597"/>
          </a:xfrm>
        </p:grpSpPr>
        <p:sp>
          <p:nvSpPr>
            <p:cNvPr id="22" name="직사각형 21"/>
            <p:cNvSpPr/>
            <p:nvPr/>
          </p:nvSpPr>
          <p:spPr>
            <a:xfrm>
              <a:off x="4516437" y="3332308"/>
              <a:ext cx="1524000" cy="24750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366512" y="3666209"/>
              <a:ext cx="1561286" cy="35569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FF0000"/>
                  </a:solidFill>
                </a:rPr>
                <a:t>①품목 선택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8621713" y="3954254"/>
            <a:ext cx="1721206" cy="822138"/>
            <a:chOff x="9193212" y="3592775"/>
            <a:chExt cx="2231667" cy="802783"/>
          </a:xfrm>
        </p:grpSpPr>
        <p:sp>
          <p:nvSpPr>
            <p:cNvPr id="28" name="직사각형 27"/>
            <p:cNvSpPr/>
            <p:nvPr/>
          </p:nvSpPr>
          <p:spPr>
            <a:xfrm>
              <a:off x="9193212" y="3890510"/>
              <a:ext cx="2231667" cy="505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dirty="0" smtClean="0">
                  <a:solidFill>
                    <a:srgbClr val="FF0000"/>
                  </a:solidFill>
                </a:rPr>
                <a:t>②검색 버튼 클릭</a:t>
              </a:r>
              <a:endParaRPr lang="ko-KR" alt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0157433" y="3592775"/>
              <a:ext cx="569569" cy="2919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2297112" y="5405568"/>
            <a:ext cx="7574408" cy="1803270"/>
            <a:chOff x="2906712" y="5061879"/>
            <a:chExt cx="7229475" cy="2044081"/>
          </a:xfrm>
        </p:grpSpPr>
        <p:sp>
          <p:nvSpPr>
            <p:cNvPr id="31" name="직사각형 30"/>
            <p:cNvSpPr/>
            <p:nvPr/>
          </p:nvSpPr>
          <p:spPr>
            <a:xfrm>
              <a:off x="2906712" y="5061879"/>
              <a:ext cx="7229475" cy="204408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735264" y="5813568"/>
              <a:ext cx="2207153" cy="505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FF0000"/>
                  </a:solidFill>
                </a:rPr>
                <a:t>③ 판매실적입력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995472" y="4506064"/>
            <a:ext cx="920640" cy="270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88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1892439" y="3364732"/>
            <a:ext cx="6195873" cy="1290930"/>
            <a:chOff x="1306512" y="3668606"/>
            <a:chExt cx="6400800" cy="1556493"/>
          </a:xfrm>
        </p:grpSpPr>
        <p:grpSp>
          <p:nvGrpSpPr>
            <p:cNvPr id="10" name="그룹 9"/>
            <p:cNvGrpSpPr/>
            <p:nvPr/>
          </p:nvGrpSpPr>
          <p:grpSpPr>
            <a:xfrm>
              <a:off x="1306512" y="3668606"/>
              <a:ext cx="6400800" cy="1556493"/>
              <a:chOff x="4200324" y="2417750"/>
              <a:chExt cx="6400800" cy="1827640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200324" y="2417750"/>
                <a:ext cx="6400800" cy="1827640"/>
              </a:xfrm>
              <a:prstGeom prst="rect">
                <a:avLst/>
              </a:prstGeom>
            </p:spPr>
          </p:pic>
          <p:sp>
            <p:nvSpPr>
              <p:cNvPr id="33" name="직사각형 32"/>
              <p:cNvSpPr/>
              <p:nvPr/>
            </p:nvSpPr>
            <p:spPr>
              <a:xfrm>
                <a:off x="9840912" y="3017837"/>
                <a:ext cx="205032" cy="23256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2059667" y="3930613"/>
              <a:ext cx="4134279" cy="51928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12" y="5273716"/>
            <a:ext cx="8619528" cy="10912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77976" y="565150"/>
            <a:ext cx="62600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상세안내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①</a:t>
            </a:r>
            <a:endParaRPr lang="ko-KR" altLang="ko-KR" sz="4000" b="1" dirty="0"/>
          </a:p>
        </p:txBody>
      </p:sp>
      <p:sp>
        <p:nvSpPr>
          <p:cNvPr id="27" name="직사각형 26"/>
          <p:cNvSpPr/>
          <p:nvPr/>
        </p:nvSpPr>
        <p:spPr>
          <a:xfrm>
            <a:off x="620712" y="1596907"/>
            <a:ext cx="2350375" cy="3556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① </a:t>
            </a:r>
            <a:r>
              <a:rPr lang="ko-KR" altLang="en-US" b="1" dirty="0" smtClean="0">
                <a:solidFill>
                  <a:schemeClr val="tx1"/>
                </a:solidFill>
              </a:rPr>
              <a:t>연필</a:t>
            </a:r>
            <a:r>
              <a:rPr lang="ko-KR" altLang="en-US" dirty="0" smtClean="0">
                <a:solidFill>
                  <a:schemeClr val="tx1"/>
                </a:solidFill>
              </a:rPr>
              <a:t> 표시 클릭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803247" y="1522481"/>
            <a:ext cx="4675465" cy="849186"/>
            <a:chOff x="2803247" y="1512587"/>
            <a:chExt cx="4675465" cy="1065633"/>
          </a:xfrm>
        </p:grpSpPr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03247" y="1512587"/>
              <a:ext cx="4675465" cy="1065633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6829166" y="2005267"/>
              <a:ext cx="229719" cy="18095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620712" y="2506005"/>
            <a:ext cx="8077200" cy="505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② </a:t>
            </a:r>
            <a:r>
              <a:rPr lang="ko-KR" altLang="en-US" b="1" dirty="0" smtClean="0">
                <a:solidFill>
                  <a:schemeClr val="tx1"/>
                </a:solidFill>
              </a:rPr>
              <a:t>생산량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국내</a:t>
            </a:r>
            <a:r>
              <a:rPr lang="en-US" altLang="ko-KR" b="1" dirty="0" smtClean="0">
                <a:solidFill>
                  <a:schemeClr val="tx1"/>
                </a:solidFill>
              </a:rPr>
              <a:t>),</a:t>
            </a:r>
            <a:r>
              <a:rPr lang="ko-KR" altLang="en-US" b="1" dirty="0" smtClean="0">
                <a:solidFill>
                  <a:schemeClr val="tx1"/>
                </a:solidFill>
              </a:rPr>
              <a:t>생산량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수입</a:t>
            </a:r>
            <a:r>
              <a:rPr lang="en-US" altLang="ko-KR" b="1" dirty="0" smtClean="0">
                <a:solidFill>
                  <a:schemeClr val="tx1"/>
                </a:solidFill>
              </a:rPr>
              <a:t>), </a:t>
            </a:r>
            <a:r>
              <a:rPr lang="ko-KR" altLang="en-US" b="1" dirty="0" smtClean="0">
                <a:solidFill>
                  <a:schemeClr val="tx1"/>
                </a:solidFill>
              </a:rPr>
              <a:t>판매량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재고량</a:t>
            </a:r>
            <a:r>
              <a:rPr lang="ko-KR" altLang="en-US" dirty="0" smtClean="0">
                <a:solidFill>
                  <a:schemeClr val="tx1"/>
                </a:solidFill>
              </a:rPr>
              <a:t> 입력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해당 없을 시 </a:t>
            </a:r>
            <a:r>
              <a:rPr lang="en-US" altLang="ko-KR" dirty="0" smtClean="0">
                <a:solidFill>
                  <a:schemeClr val="tx1"/>
                </a:solidFill>
              </a:rPr>
              <a:t>‘0’ </a:t>
            </a:r>
            <a:r>
              <a:rPr lang="ko-KR" altLang="en-US" dirty="0" smtClean="0">
                <a:solidFill>
                  <a:schemeClr val="tx1"/>
                </a:solidFill>
              </a:rPr>
              <a:t>입력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620712" y="2917513"/>
            <a:ext cx="5386632" cy="4657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③ </a:t>
            </a:r>
            <a:r>
              <a:rPr lang="ko-KR" altLang="en-US" dirty="0" err="1" smtClean="0">
                <a:solidFill>
                  <a:schemeClr val="tx1"/>
                </a:solidFill>
              </a:rPr>
              <a:t>모델별</a:t>
            </a:r>
            <a:r>
              <a:rPr lang="ko-KR" altLang="en-US" dirty="0" smtClean="0">
                <a:solidFill>
                  <a:schemeClr val="tx1"/>
                </a:solidFill>
              </a:rPr>
              <a:t> 입력 후 </a:t>
            </a:r>
            <a:r>
              <a:rPr lang="ko-KR" altLang="en-US" b="1" dirty="0" smtClean="0">
                <a:solidFill>
                  <a:schemeClr val="tx1"/>
                </a:solidFill>
              </a:rPr>
              <a:t>저장</a:t>
            </a:r>
            <a:r>
              <a:rPr lang="ko-KR" altLang="en-US" dirty="0" smtClean="0">
                <a:solidFill>
                  <a:schemeClr val="tx1"/>
                </a:solidFill>
              </a:rPr>
              <a:t> 버튼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디스크 모양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클릭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20712" y="4827002"/>
            <a:ext cx="8305800" cy="505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④ 입력 완료된 모델을 선택 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최종제출</a:t>
            </a:r>
            <a:r>
              <a:rPr lang="ko-KR" altLang="en-US" dirty="0" smtClean="0">
                <a:solidFill>
                  <a:schemeClr val="tx1"/>
                </a:solidFill>
              </a:rPr>
              <a:t> 버튼 클릭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일부 또는 전체 선택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779873" y="5204751"/>
            <a:ext cx="698839" cy="3474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1077975" y="5467973"/>
            <a:ext cx="380937" cy="8969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620712" y="6484649"/>
            <a:ext cx="8924328" cy="505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⑤ 리스트 전체에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b="1" dirty="0" err="1" smtClean="0">
                <a:solidFill>
                  <a:schemeClr val="tx1"/>
                </a:solidFill>
              </a:rPr>
              <a:t>판매량없음</a:t>
            </a:r>
            <a:r>
              <a:rPr lang="en-US" altLang="ko-KR" dirty="0" smtClean="0">
                <a:solidFill>
                  <a:schemeClr val="tx1"/>
                </a:solidFill>
              </a:rPr>
              <a:t>’ </a:t>
            </a:r>
            <a:r>
              <a:rPr lang="ko-KR" altLang="en-US" dirty="0" smtClean="0">
                <a:solidFill>
                  <a:schemeClr val="tx1"/>
                </a:solidFill>
              </a:rPr>
              <a:t>이라는 문구가 사라진 것을 확인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판매실적 입력 완료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364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77976" y="565150"/>
            <a:ext cx="62600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상세안내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②</a:t>
            </a:r>
            <a:endParaRPr lang="ko-KR" altLang="ko-KR" sz="40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12" y="1951037"/>
            <a:ext cx="5379720" cy="10668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634998" y="1457561"/>
            <a:ext cx="8596313" cy="5050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※</a:t>
            </a:r>
            <a:r>
              <a:rPr lang="ko-KR" altLang="en-US" dirty="0" smtClean="0">
                <a:solidFill>
                  <a:schemeClr val="tx1"/>
                </a:solidFill>
              </a:rPr>
              <a:t> 판매량이 없을 경우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b="1" dirty="0" smtClean="0">
                <a:solidFill>
                  <a:schemeClr val="tx1"/>
                </a:solidFill>
              </a:rPr>
              <a:t>판매량 없음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 클릭 →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생산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판매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재고량 </a:t>
            </a:r>
            <a:r>
              <a:rPr lang="en-US" altLang="ko-KR" dirty="0" smtClean="0">
                <a:solidFill>
                  <a:schemeClr val="tx1"/>
                </a:solidFill>
              </a:rPr>
              <a:t>“0”</a:t>
            </a:r>
            <a:r>
              <a:rPr lang="ko-KR" altLang="en-US" dirty="0" smtClean="0">
                <a:solidFill>
                  <a:schemeClr val="tx1"/>
                </a:solidFill>
              </a:rPr>
              <a:t>으로 자동 입력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83112" y="2484437"/>
            <a:ext cx="9144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7097712" y="4922837"/>
            <a:ext cx="2982846" cy="2316069"/>
            <a:chOff x="6908031" y="4863652"/>
            <a:chExt cx="2982846" cy="2316069"/>
          </a:xfrm>
        </p:grpSpPr>
        <p:grpSp>
          <p:nvGrpSpPr>
            <p:cNvPr id="14" name="그룹 13"/>
            <p:cNvGrpSpPr/>
            <p:nvPr/>
          </p:nvGrpSpPr>
          <p:grpSpPr>
            <a:xfrm>
              <a:off x="6945312" y="4863652"/>
              <a:ext cx="2945565" cy="2316069"/>
              <a:chOff x="7250112" y="4746866"/>
              <a:chExt cx="2945565" cy="2316069"/>
            </a:xfrm>
          </p:grpSpPr>
          <p:pic>
            <p:nvPicPr>
              <p:cNvPr id="9" name="그림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50112" y="4746866"/>
                <a:ext cx="2945565" cy="2316069"/>
              </a:xfrm>
              <a:prstGeom prst="rect">
                <a:avLst/>
              </a:prstGeom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8926512" y="5204067"/>
                <a:ext cx="762000" cy="185886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6908031" y="4863652"/>
              <a:ext cx="704131" cy="28206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634998" y="3270357"/>
            <a:ext cx="7453313" cy="5050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※ </a:t>
            </a:r>
            <a:r>
              <a:rPr lang="ko-KR" altLang="en-US" dirty="0" smtClean="0">
                <a:solidFill>
                  <a:schemeClr val="tx1"/>
                </a:solidFill>
              </a:rPr>
              <a:t>작성 리스트가 많을 경우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b="1" dirty="0" smtClean="0">
                <a:solidFill>
                  <a:schemeClr val="tx1"/>
                </a:solidFill>
              </a:rPr>
              <a:t>엑셀내보내기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를 통해 입력 후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엑셀 업로드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443" y="3775406"/>
            <a:ext cx="6705600" cy="791029"/>
          </a:xfrm>
          <a:prstGeom prst="rect">
            <a:avLst/>
          </a:prstGeom>
        </p:spPr>
      </p:pic>
      <p:sp>
        <p:nvSpPr>
          <p:cNvPr id="30" name="직사각형 29"/>
          <p:cNvSpPr/>
          <p:nvPr/>
        </p:nvSpPr>
        <p:spPr>
          <a:xfrm>
            <a:off x="634998" y="4829647"/>
            <a:ext cx="6971366" cy="1100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tx1"/>
                </a:solidFill>
              </a:rPr>
              <a:t>※ ‘</a:t>
            </a:r>
            <a:r>
              <a:rPr lang="ko-KR" altLang="en-US" dirty="0" err="1">
                <a:solidFill>
                  <a:schemeClr val="tx1"/>
                </a:solidFill>
              </a:rPr>
              <a:t>판매량없음</a:t>
            </a:r>
            <a:r>
              <a:rPr lang="en-US" altLang="ko-KR" dirty="0">
                <a:solidFill>
                  <a:schemeClr val="tx1"/>
                </a:solidFill>
              </a:rPr>
              <a:t>’ </a:t>
            </a:r>
            <a:r>
              <a:rPr lang="ko-KR" altLang="en-US" dirty="0" smtClean="0">
                <a:solidFill>
                  <a:schemeClr val="tx1"/>
                </a:solidFill>
              </a:rPr>
              <a:t>이라고 나오면 </a:t>
            </a:r>
            <a:r>
              <a:rPr lang="ko-KR" altLang="en-US" dirty="0" err="1" smtClean="0">
                <a:solidFill>
                  <a:schemeClr val="tx1"/>
                </a:solidFill>
              </a:rPr>
              <a:t>최종제출을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하지 않은 </a:t>
            </a:r>
            <a:r>
              <a:rPr lang="ko-KR" altLang="en-US" dirty="0" smtClean="0">
                <a:solidFill>
                  <a:schemeClr val="tx1"/>
                </a:solidFill>
              </a:rPr>
              <a:t>상태로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b="1" dirty="0" err="1">
                <a:solidFill>
                  <a:schemeClr val="tx1"/>
                </a:solidFill>
              </a:rPr>
              <a:t>최종제출을</a:t>
            </a:r>
            <a:r>
              <a:rPr lang="ko-KR" altLang="en-US" b="1" dirty="0">
                <a:solidFill>
                  <a:schemeClr val="tx1"/>
                </a:solidFill>
              </a:rPr>
              <a:t> 하면 </a:t>
            </a:r>
            <a:r>
              <a:rPr lang="en-US" altLang="ko-KR" b="1" dirty="0">
                <a:solidFill>
                  <a:schemeClr val="tx1"/>
                </a:solidFill>
              </a:rPr>
              <a:t>‘</a:t>
            </a:r>
            <a:r>
              <a:rPr lang="ko-KR" altLang="en-US" b="1" dirty="0" err="1">
                <a:solidFill>
                  <a:schemeClr val="tx1"/>
                </a:solidFill>
              </a:rPr>
              <a:t>판매량없음</a:t>
            </a:r>
            <a:r>
              <a:rPr lang="en-US" altLang="ko-KR" b="1" dirty="0">
                <a:solidFill>
                  <a:schemeClr val="tx1"/>
                </a:solidFill>
              </a:rPr>
              <a:t>’</a:t>
            </a:r>
            <a:r>
              <a:rPr lang="ko-KR" altLang="en-US" b="1" dirty="0">
                <a:solidFill>
                  <a:schemeClr val="tx1"/>
                </a:solidFill>
              </a:rPr>
              <a:t>이라는 표시가 사라집니다</a:t>
            </a:r>
            <a:r>
              <a:rPr lang="en-US" altLang="ko-KR" b="1" dirty="0">
                <a:solidFill>
                  <a:schemeClr val="tx1"/>
                </a:solidFill>
              </a:rPr>
              <a:t>.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968415" y="3936668"/>
            <a:ext cx="4528628" cy="6297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7556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925512" y="1646238"/>
            <a:ext cx="8736648" cy="4419600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70976" h="3169920">
                <a:moveTo>
                  <a:pt x="3048" y="3169920"/>
                </a:moveTo>
                <a:lnTo>
                  <a:pt x="0" y="3169920"/>
                </a:lnTo>
                <a:lnTo>
                  <a:pt x="8570976" y="3169920"/>
                </a:lnTo>
                <a:lnTo>
                  <a:pt x="8567928" y="3169920"/>
                </a:lnTo>
                <a:lnTo>
                  <a:pt x="8567928" y="0"/>
                </a:lnTo>
                <a:lnTo>
                  <a:pt x="8570976" y="3048"/>
                </a:lnTo>
                <a:lnTo>
                  <a:pt x="0" y="3048"/>
                </a:lnTo>
                <a:lnTo>
                  <a:pt x="3048" y="0"/>
                </a:lnTo>
                <a:lnTo>
                  <a:pt x="3048" y="316992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신고내역이 없는 제품은 판매실적을 입력할 수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없음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전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필수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</a:p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판매량이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없는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경우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판매량을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‘0’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으로 신고하여야함</a:t>
            </a:r>
          </a:p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기본적으로 판매량은 </a:t>
            </a:r>
            <a:r>
              <a:rPr lang="en-US" altLang="ko-KR" sz="2000" dirty="0" smtClean="0">
                <a:solidFill>
                  <a:srgbClr val="000000"/>
                </a:solidFill>
              </a:rPr>
              <a:t>“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</a:t>
            </a:r>
            <a:r>
              <a:rPr lang="en-US" altLang="ko-KR" sz="2000" dirty="0" smtClean="0">
                <a:solidFill>
                  <a:srgbClr val="000000"/>
                </a:solidFill>
              </a:rPr>
              <a:t>”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가 단위</a:t>
            </a:r>
          </a:p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은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을 의미하며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 제조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일 경우 입력</a:t>
            </a:r>
            <a:endParaRPr lang="en-US" altLang="ko-KR" sz="2000" dirty="0" smtClean="0">
              <a:solidFill>
                <a:srgbClr val="000000"/>
              </a:solidFill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수입량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은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해외에서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 물량을 의미하며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수입자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는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수입량을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endParaRPr lang="en-US" altLang="ko-KR" sz="20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은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국내에서 판매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 물량만 입력하며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마이너스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값을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입력하지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말 것</a:t>
            </a:r>
          </a:p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판매량을 입력하는 주체는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업자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이며</a:t>
            </a:r>
            <a:r>
              <a:rPr lang="en-US" altLang="ko-KR" sz="2000" dirty="0" smtClean="0">
                <a:solidFill>
                  <a:srgbClr val="000000"/>
                </a:solidFill>
              </a:rPr>
              <a:t>,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판매업자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또는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유통업자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는 </a:t>
            </a:r>
            <a:endParaRPr lang="en-US" altLang="ko-KR" sz="20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해당없음</a:t>
            </a:r>
            <a:endParaRPr lang="en-US" altLang="ko-KR" sz="20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이전 생산판매실적 제출 자료는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조회 불가능</a:t>
            </a:r>
            <a:endParaRPr lang="en-US" altLang="ko-KR" sz="2000" b="1" dirty="0">
              <a:solidFill>
                <a:srgbClr val="FF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7976" y="565150"/>
            <a:ext cx="7840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※ </a:t>
            </a:r>
            <a:r>
              <a:rPr lang="ko-KR" altLang="en-US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</a:t>
            </a:r>
            <a:r>
              <a:rPr lang="en-US" altLang="ko-KR" sz="4000" b="1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</a:t>
            </a:r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b="1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시 </a:t>
            </a:r>
            <a:r>
              <a:rPr lang="en-US" altLang="ko-KR" sz="4000" b="1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주의사항</a:t>
            </a:r>
            <a:endParaRPr lang="ko-KR" altLang="ko-KR" sz="40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925512" y="1646238"/>
            <a:ext cx="8736648" cy="990599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70976" h="3169920">
                <a:moveTo>
                  <a:pt x="3048" y="3169920"/>
                </a:moveTo>
                <a:lnTo>
                  <a:pt x="0" y="3169920"/>
                </a:lnTo>
                <a:lnTo>
                  <a:pt x="8570976" y="3169920"/>
                </a:lnTo>
                <a:lnTo>
                  <a:pt x="8567928" y="3169920"/>
                </a:lnTo>
                <a:lnTo>
                  <a:pt x="8567928" y="0"/>
                </a:lnTo>
                <a:lnTo>
                  <a:pt x="8570976" y="3048"/>
                </a:lnTo>
                <a:lnTo>
                  <a:pt x="0" y="3048"/>
                </a:lnTo>
                <a:lnTo>
                  <a:pt x="3048" y="0"/>
                </a:lnTo>
                <a:lnTo>
                  <a:pt x="3048" y="316992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동일 모델명의 제품이 확인될 경우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1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개 모델에만 </a:t>
            </a:r>
            <a:r>
              <a:rPr lang="ko-KR" altLang="en-US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실적 입력 </a:t>
            </a:r>
            <a:endParaRPr lang="en-US" altLang="ko-KR" sz="20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 (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동일 모델명의 나머지 모델의 실적은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‘</a:t>
            </a:r>
            <a:r>
              <a:rPr lang="ko-KR" altLang="en-US" sz="2000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 없음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‘ 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endParaRPr lang="en-US" altLang="ko-KR" sz="2000" b="1" dirty="0">
              <a:solidFill>
                <a:srgbClr val="FF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7976" y="565150"/>
            <a:ext cx="6814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※ 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중복 모델명 관련 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주의사항</a:t>
            </a:r>
            <a:endParaRPr lang="ko-KR" altLang="ko-KR" sz="40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36" y="3010039"/>
            <a:ext cx="9677400" cy="427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811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6487130" y="5192634"/>
            <a:ext cx="3022630" cy="2012877"/>
            <a:chOff x="6564312" y="5021883"/>
            <a:chExt cx="3653506" cy="230839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64312" y="5021883"/>
              <a:ext cx="3653506" cy="2271511"/>
            </a:xfrm>
            <a:prstGeom prst="rect">
              <a:avLst/>
            </a:prstGeom>
          </p:spPr>
        </p:pic>
        <p:sp>
          <p:nvSpPr>
            <p:cNvPr id="22" name="직사각형 21"/>
            <p:cNvSpPr/>
            <p:nvPr/>
          </p:nvSpPr>
          <p:spPr>
            <a:xfrm>
              <a:off x="7097712" y="6984538"/>
              <a:ext cx="1309873" cy="34573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FreeForm 10"/>
          <p:cNvSpPr/>
          <p:nvPr/>
        </p:nvSpPr>
        <p:spPr>
          <a:xfrm>
            <a:off x="773112" y="1344966"/>
            <a:ext cx="8736648" cy="721241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70976" h="3169920">
                <a:moveTo>
                  <a:pt x="3048" y="3169920"/>
                </a:moveTo>
                <a:lnTo>
                  <a:pt x="0" y="3169920"/>
                </a:lnTo>
                <a:lnTo>
                  <a:pt x="8570976" y="3169920"/>
                </a:lnTo>
                <a:lnTo>
                  <a:pt x="8567928" y="3169920"/>
                </a:lnTo>
                <a:lnTo>
                  <a:pt x="8567928" y="0"/>
                </a:lnTo>
                <a:lnTo>
                  <a:pt x="8570976" y="3048"/>
                </a:lnTo>
                <a:lnTo>
                  <a:pt x="0" y="3048"/>
                </a:lnTo>
                <a:lnTo>
                  <a:pt x="3048" y="0"/>
                </a:lnTo>
                <a:lnTo>
                  <a:pt x="3048" y="316992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>
              <a:lnSpc>
                <a:spcPts val="25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회원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정보</a:t>
            </a:r>
            <a:r>
              <a:rPr lang="ko-KR" altLang="en-US" sz="2000" dirty="0" smtClean="0">
                <a:solidFill>
                  <a:srgbClr val="000000"/>
                </a:solidFill>
              </a:rPr>
              <a:t>에 오류가 있을 시</a:t>
            </a:r>
            <a:r>
              <a:rPr lang="en-US" altLang="ko-KR" sz="2000" dirty="0" smtClean="0">
                <a:solidFill>
                  <a:srgbClr val="000000"/>
                </a:solidFill>
              </a:rPr>
              <a:t>, </a:t>
            </a:r>
            <a:r>
              <a:rPr lang="ko-KR" altLang="en-US" sz="2000" dirty="0" smtClean="0">
                <a:solidFill>
                  <a:srgbClr val="000000"/>
                </a:solidFill>
              </a:rPr>
              <a:t>공단의 안내를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원활</a:t>
            </a:r>
            <a:r>
              <a:rPr lang="ko-KR" altLang="en-US" sz="2000" dirty="0">
                <a:solidFill>
                  <a:srgbClr val="000000"/>
                </a:solidFill>
              </a:rPr>
              <a:t>히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</a:rPr>
              <a:t>받을</a:t>
            </a:r>
            <a:r>
              <a:rPr lang="en-US" altLang="ko-KR" sz="2000" dirty="0">
                <a:solidFill>
                  <a:srgbClr val="000000"/>
                </a:solidFill>
              </a:rPr>
              <a:t> 수 </a:t>
            </a:r>
            <a:r>
              <a:rPr lang="en-US" altLang="ko-KR" sz="2000" dirty="0" err="1">
                <a:solidFill>
                  <a:srgbClr val="000000"/>
                </a:solidFill>
              </a:rPr>
              <a:t>없습니다</a:t>
            </a:r>
            <a:r>
              <a:rPr lang="en-US" altLang="ko-KR" sz="2000" dirty="0">
                <a:solidFill>
                  <a:srgbClr val="000000"/>
                </a:solidFill>
              </a:rPr>
              <a:t>.</a:t>
            </a:r>
          </a:p>
          <a:p>
            <a:pPr indent="0">
              <a:lnSpc>
                <a:spcPts val="2305"/>
              </a:lnSpc>
            </a:pPr>
            <a:r>
              <a:rPr lang="en-US" altLang="ko-KR" sz="2000" dirty="0" smtClean="0">
                <a:solidFill>
                  <a:srgbClr val="000000"/>
                </a:solidFill>
              </a:rPr>
              <a:t>  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주기적으로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</a:rPr>
              <a:t>회원</a:t>
            </a:r>
            <a:r>
              <a:rPr lang="en-US" altLang="ko-KR" sz="2000" dirty="0">
                <a:solidFill>
                  <a:srgbClr val="000000"/>
                </a:solidFill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</a:rPr>
              <a:t>목록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업체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정보를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업데이트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해주시기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</a:rPr>
              <a:t>바랍니다</a:t>
            </a:r>
            <a:r>
              <a:rPr lang="en-US" altLang="ko-KR" sz="2000" dirty="0" smtClean="0">
                <a:solidFill>
                  <a:srgbClr val="000000"/>
                </a:solidFill>
              </a:rPr>
              <a:t>.</a:t>
            </a:r>
            <a:endParaRPr lang="en-US" altLang="ko-KR" sz="2000" dirty="0">
              <a:solidFill>
                <a:srgbClr val="000000"/>
              </a:solidFill>
            </a:endParaRPr>
          </a:p>
        </p:txBody>
      </p:sp>
      <p:sp>
        <p:nvSpPr>
          <p:cNvPr id="16" name="Rectangle 16"/>
          <p:cNvSpPr/>
          <p:nvPr/>
        </p:nvSpPr>
        <p:spPr>
          <a:xfrm>
            <a:off x="6698264" y="2688530"/>
            <a:ext cx="3779325" cy="1795071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 </a:t>
            </a:r>
            <a:r>
              <a:rPr lang="en-US" altLang="ko-KR" b="1" dirty="0" smtClean="0">
                <a:solidFill>
                  <a:schemeClr val="tx1"/>
                </a:solidFill>
              </a:rPr>
              <a:t>&lt; </a:t>
            </a:r>
            <a:r>
              <a:rPr lang="ko-KR" altLang="en-US" b="1" dirty="0" smtClean="0">
                <a:solidFill>
                  <a:schemeClr val="tx1"/>
                </a:solidFill>
              </a:rPr>
              <a:t>요청사항 </a:t>
            </a:r>
            <a:r>
              <a:rPr lang="en-US" altLang="ko-KR" b="1" dirty="0" smtClean="0">
                <a:solidFill>
                  <a:schemeClr val="tx1"/>
                </a:solidFill>
              </a:rPr>
              <a:t>&gt;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solidFill>
                  <a:schemeClr val="tx1"/>
                </a:solidFill>
              </a:rPr>
              <a:t>담당자 외 실무 책임자 가입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권장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solidFill>
                  <a:schemeClr val="tx1"/>
                </a:solidFill>
              </a:rPr>
              <a:t>담당자 변경 시 신규 가입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err="1">
                <a:solidFill>
                  <a:schemeClr val="tx1"/>
                </a:solidFill>
              </a:rPr>
              <a:t>퇴사자는</a:t>
            </a:r>
            <a:r>
              <a:rPr lang="ko-KR" altLang="en-US" dirty="0">
                <a:solidFill>
                  <a:schemeClr val="tx1"/>
                </a:solidFill>
              </a:rPr>
              <a:t> 사용안함으로 </a:t>
            </a:r>
            <a:r>
              <a:rPr lang="ko-KR" altLang="en-US" dirty="0" smtClean="0">
                <a:solidFill>
                  <a:schemeClr val="tx1"/>
                </a:solidFill>
              </a:rPr>
              <a:t>수정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ts val="2350"/>
              </a:lnSpc>
            </a:pPr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7976" y="565150"/>
            <a:ext cx="57887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※ </a:t>
            </a:r>
            <a:r>
              <a:rPr lang="ko-KR" altLang="en-US" sz="4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회원 정보 최신화 요청</a:t>
            </a:r>
            <a:endParaRPr lang="ko-KR" altLang="ko-KR" sz="4000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28" y="2786850"/>
            <a:ext cx="5756143" cy="1739730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546689" y="2270191"/>
            <a:ext cx="8596313" cy="5050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※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업체정보</a:t>
            </a:r>
            <a:r>
              <a:rPr lang="ko-KR" altLang="en-US" dirty="0" smtClean="0">
                <a:solidFill>
                  <a:schemeClr val="tx1"/>
                </a:solidFill>
              </a:rPr>
              <a:t> 확인 및 업데이트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36946" y="4682456"/>
            <a:ext cx="8596313" cy="5050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※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사용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회원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r>
              <a:rPr lang="ko-KR" altLang="en-US" b="1" dirty="0" smtClean="0">
                <a:solidFill>
                  <a:schemeClr val="tx1"/>
                </a:solidFill>
              </a:rPr>
              <a:t>정보 </a:t>
            </a:r>
            <a:r>
              <a:rPr lang="ko-KR" altLang="en-US" dirty="0" smtClean="0">
                <a:solidFill>
                  <a:schemeClr val="tx1"/>
                </a:solidFill>
              </a:rPr>
              <a:t>확인 및 업데이트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전화번호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이메일 등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→ 추후 메일 안내 시 활용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64564" y="3475037"/>
            <a:ext cx="665748" cy="152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532016" y="5187505"/>
            <a:ext cx="5270296" cy="1030732"/>
            <a:chOff x="532016" y="5187505"/>
            <a:chExt cx="6880684" cy="97013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2016" y="5187505"/>
              <a:ext cx="6880684" cy="970134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3639484" y="5267181"/>
              <a:ext cx="665748" cy="1524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640512" y="5616353"/>
              <a:ext cx="457200" cy="37328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갈매기형 수장 22"/>
          <p:cNvSpPr/>
          <p:nvPr/>
        </p:nvSpPr>
        <p:spPr>
          <a:xfrm>
            <a:off x="5928733" y="5824196"/>
            <a:ext cx="431976" cy="60960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803</Words>
  <Application>Microsoft Office PowerPoint</Application>
  <PresentationFormat>사용자 지정</PresentationFormat>
  <Paragraphs>82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맑은 고딕</vt:lpstr>
      <vt:lpstr>맑은 고딕 Semilight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신헌우</cp:lastModifiedBy>
  <cp:revision>71</cp:revision>
  <cp:lastPrinted>2022-01-12T01:30:06Z</cp:lastPrinted>
  <dcterms:created xsi:type="dcterms:W3CDTF">2006-08-16T00:00:00Z</dcterms:created>
  <dcterms:modified xsi:type="dcterms:W3CDTF">2026-01-06T08:57:06Z</dcterms:modified>
</cp:coreProperties>
</file>