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6" r:id="rId2"/>
    <p:sldId id="262" r:id="rId3"/>
    <p:sldId id="279" r:id="rId4"/>
    <p:sldId id="284" r:id="rId5"/>
    <p:sldId id="288" r:id="rId6"/>
    <p:sldId id="289" r:id="rId7"/>
    <p:sldId id="290" r:id="rId8"/>
    <p:sldId id="291" r:id="rId9"/>
    <p:sldId id="292" r:id="rId10"/>
    <p:sldId id="293" r:id="rId11"/>
    <p:sldId id="294" r:id="rId12"/>
    <p:sldId id="296" r:id="rId13"/>
    <p:sldId id="297" r:id="rId14"/>
  </p:sldIdLst>
  <p:sldSz cx="10691813" cy="7559675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975">
          <p15:clr>
            <a:srgbClr val="A4A3A4"/>
          </p15:clr>
        </p15:guide>
        <p15:guide id="2" orient="horz" pos="861">
          <p15:clr>
            <a:srgbClr val="A4A3A4"/>
          </p15:clr>
        </p15:guide>
        <p15:guide id="3" pos="192">
          <p15:clr>
            <a:srgbClr val="A4A3A4"/>
          </p15:clr>
        </p15:guide>
        <p15:guide id="4" pos="3434">
          <p15:clr>
            <a:srgbClr val="A4A3A4"/>
          </p15:clr>
        </p15:guide>
        <p15:guide id="5" pos="3298">
          <p15:clr>
            <a:srgbClr val="A4A3A4"/>
          </p15:clr>
        </p15:guide>
        <p15:guide id="6" pos="6542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8BE"/>
    <a:srgbClr val="79ADDD"/>
    <a:srgbClr val="CEE8E6"/>
    <a:srgbClr val="DC8E02"/>
    <a:srgbClr val="6DA6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442" autoAdjust="0"/>
    <p:restoredTop sz="33713" autoAdjust="0"/>
  </p:normalViewPr>
  <p:slideViewPr>
    <p:cSldViewPr snapToGrid="0">
      <p:cViewPr varScale="1">
        <p:scale>
          <a:sx n="96" d="100"/>
          <a:sy n="96" d="100"/>
        </p:scale>
        <p:origin x="-108" y="-270"/>
      </p:cViewPr>
      <p:guideLst>
        <p:guide orient="horz" pos="1016"/>
        <p:guide orient="horz" pos="833"/>
        <p:guide orient="horz" pos="381"/>
        <p:guide orient="horz" pos="4425"/>
        <p:guide orient="horz" pos="578"/>
        <p:guide orient="horz" pos="1051"/>
        <p:guide pos="192"/>
        <p:guide pos="3434"/>
        <p:guide pos="3298"/>
        <p:guide pos="6542"/>
        <p:guide pos="3367"/>
        <p:guide pos="1356"/>
        <p:guide pos="1590"/>
        <p:guide pos="5132"/>
        <p:guide pos="4266"/>
        <p:guide pos="567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90" d="100"/>
          <a:sy n="90" d="100"/>
        </p:scale>
        <p:origin x="3696" y="72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67D071-2212-4B32-A7F8-755FD54BBEBC}" type="datetimeFigureOut">
              <a:rPr lang="ko-KR" altLang="en-US" smtClean="0"/>
              <a:t>2017-05-22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D3B11D-E9EF-4B15-ADCA-FF5B34555D7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98716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B17AB0-AF0F-461E-B4E1-5C660C8CDFC7}" type="datetimeFigureOut">
              <a:rPr lang="ko-KR" altLang="en-US" smtClean="0"/>
              <a:t>2017-05-22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66763" y="744538"/>
            <a:ext cx="526415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867367-6F52-4B19-AADD-A36221FC86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74534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12"/>
          <a:stretch/>
        </p:blipFill>
        <p:spPr>
          <a:xfrm>
            <a:off x="0" y="-24276"/>
            <a:ext cx="7560196" cy="7578625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08"/>
          <a:stretch/>
        </p:blipFill>
        <p:spPr>
          <a:xfrm>
            <a:off x="4542687" y="3062441"/>
            <a:ext cx="6149126" cy="4505326"/>
          </a:xfrm>
          <a:prstGeom prst="rect">
            <a:avLst/>
          </a:prstGeom>
        </p:spPr>
      </p:pic>
      <p:sp>
        <p:nvSpPr>
          <p:cNvPr id="9" name="직사각형 8"/>
          <p:cNvSpPr/>
          <p:nvPr userDrawn="1"/>
        </p:nvSpPr>
        <p:spPr>
          <a:xfrm rot="19412449">
            <a:off x="5100347" y="6439354"/>
            <a:ext cx="239360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Best Ideas &amp; Effecient Communication</a:t>
            </a:r>
            <a:endParaRPr lang="ko-KR" altLang="en-US" sz="1000" dirty="0">
              <a:solidFill>
                <a:schemeClr val="bg1"/>
              </a:solidFill>
              <a:latin typeface="Trebuchet MS" panose="020B0603020202020204" pitchFamily="34" charset="0"/>
            </a:endParaRPr>
          </a:p>
        </p:txBody>
      </p:sp>
      <p:grpSp>
        <p:nvGrpSpPr>
          <p:cNvPr id="21" name="그룹 20"/>
          <p:cNvGrpSpPr/>
          <p:nvPr userDrawn="1"/>
        </p:nvGrpSpPr>
        <p:grpSpPr>
          <a:xfrm>
            <a:off x="0" y="0"/>
            <a:ext cx="3681143" cy="957918"/>
            <a:chOff x="4759" y="-12700"/>
            <a:chExt cx="4750267" cy="1236129"/>
          </a:xfrm>
        </p:grpSpPr>
        <p:pic>
          <p:nvPicPr>
            <p:cNvPr id="14" name="그림 1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1133" b="-1"/>
            <a:stretch/>
          </p:blipFill>
          <p:spPr>
            <a:xfrm>
              <a:off x="4759" y="-9526"/>
              <a:ext cx="1647087" cy="1232955"/>
            </a:xfrm>
            <a:prstGeom prst="rect">
              <a:avLst/>
            </a:prstGeom>
          </p:spPr>
        </p:pic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18897" y="-12700"/>
              <a:ext cx="1236129" cy="1236129"/>
            </a:xfrm>
            <a:prstGeom prst="rect">
              <a:avLst/>
            </a:prstGeom>
          </p:spPr>
        </p:pic>
        <p:pic>
          <p:nvPicPr>
            <p:cNvPr id="16" name="그림 1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07727" y="-12700"/>
              <a:ext cx="1236129" cy="1236129"/>
            </a:xfrm>
            <a:prstGeom prst="rect">
              <a:avLst/>
            </a:prstGeom>
          </p:spPr>
        </p:pic>
        <p:sp>
          <p:nvSpPr>
            <p:cNvPr id="17" name="직사각형 16"/>
            <p:cNvSpPr/>
            <p:nvPr userDrawn="1"/>
          </p:nvSpPr>
          <p:spPr>
            <a:xfrm>
              <a:off x="3000909" y="-12700"/>
              <a:ext cx="449289" cy="1236129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8" name="TextBox 17"/>
          <p:cNvSpPr txBox="1"/>
          <p:nvPr userDrawn="1"/>
        </p:nvSpPr>
        <p:spPr>
          <a:xfrm>
            <a:off x="1558855" y="2594982"/>
            <a:ext cx="757771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4400" spc="-150" dirty="0" smtClean="0">
                <a:solidFill>
                  <a:srgbClr val="0070C0"/>
                </a:solidFill>
                <a:latin typeface="한국에너지공단체" panose="02020603020101020101" pitchFamily="18" charset="-127"/>
                <a:ea typeface="한국에너지공단체" panose="02020603020101020101" pitchFamily="18" charset="-127"/>
              </a:rPr>
              <a:t>효율관리제도 고효율인증시스템</a:t>
            </a:r>
            <a:endParaRPr lang="ko-KR" altLang="en-US" sz="4400" spc="-150" dirty="0">
              <a:solidFill>
                <a:srgbClr val="0070C0"/>
              </a:solidFill>
              <a:latin typeface="한국에너지공단체" panose="02020603020101020101" pitchFamily="18" charset="-127"/>
              <a:ea typeface="한국에너지공단체" panose="02020603020101020101" pitchFamily="18" charset="-127"/>
            </a:endParaRPr>
          </a:p>
        </p:txBody>
      </p:sp>
      <p:sp>
        <p:nvSpPr>
          <p:cNvPr id="19" name="TextBox 18"/>
          <p:cNvSpPr txBox="1"/>
          <p:nvPr userDrawn="1"/>
        </p:nvSpPr>
        <p:spPr>
          <a:xfrm>
            <a:off x="6158623" y="3361422"/>
            <a:ext cx="2961067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2100" dirty="0" smtClean="0">
                <a:solidFill>
                  <a:schemeClr val="bg1">
                    <a:lumMod val="65000"/>
                  </a:schemeClr>
                </a:solidFill>
                <a:latin typeface="한국에너지공단체" panose="02020603020101020101" pitchFamily="18" charset="-127"/>
                <a:ea typeface="한국에너지공단체" panose="02020603020101020101" pitchFamily="18" charset="-127"/>
              </a:rPr>
              <a:t>시험기관 사용자 매뉴얼</a:t>
            </a:r>
            <a:endParaRPr lang="ko-KR" altLang="en-US" sz="2100" dirty="0">
              <a:solidFill>
                <a:schemeClr val="bg1">
                  <a:lumMod val="65000"/>
                </a:schemeClr>
              </a:solidFill>
              <a:latin typeface="한국에너지공단체" panose="02020603020101020101" pitchFamily="18" charset="-127"/>
              <a:ea typeface="한국에너지공단체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920558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" y="0"/>
            <a:ext cx="10691076" cy="7560196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02"/>
            <a:ext cx="7559675" cy="764379"/>
          </a:xfrm>
          <a:prstGeom prst="rect">
            <a:avLst/>
          </a:prstGeom>
        </p:spPr>
      </p:pic>
      <p:sp>
        <p:nvSpPr>
          <p:cNvPr id="8" name="직사각형 7"/>
          <p:cNvSpPr/>
          <p:nvPr userDrawn="1"/>
        </p:nvSpPr>
        <p:spPr>
          <a:xfrm>
            <a:off x="0" y="1"/>
            <a:ext cx="10691814" cy="165100"/>
          </a:xfrm>
          <a:prstGeom prst="rect">
            <a:avLst/>
          </a:prstGeom>
          <a:solidFill>
            <a:srgbClr val="07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텍스트 개체 틀 16"/>
          <p:cNvSpPr>
            <a:spLocks noGrp="1"/>
          </p:cNvSpPr>
          <p:nvPr>
            <p:ph type="body" sz="quarter" idx="13" hasCustomPrompt="1"/>
          </p:nvPr>
        </p:nvSpPr>
        <p:spPr>
          <a:xfrm>
            <a:off x="303161" y="607099"/>
            <a:ext cx="987346" cy="71528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5400" b="1">
                <a:solidFill>
                  <a:srgbClr val="077ABD"/>
                </a:solidFill>
                <a:latin typeface="한국에너지공단체" panose="02020603020101020101" pitchFamily="18" charset="-127"/>
                <a:ea typeface="한국에너지공단체" panose="02020603020101020101" pitchFamily="18" charset="-127"/>
              </a:defRPr>
            </a:lvl1pPr>
          </a:lstStyle>
          <a:p>
            <a:pPr lvl="0"/>
            <a:r>
              <a:rPr lang="en-US" altLang="ko-KR" dirty="0" smtClean="0"/>
              <a:t>05</a:t>
            </a:r>
            <a:endParaRPr lang="ko-KR" altLang="en-US" dirty="0" smtClean="0"/>
          </a:p>
        </p:txBody>
      </p:sp>
      <p:sp>
        <p:nvSpPr>
          <p:cNvPr id="11" name="텍스트 개체 틀 18"/>
          <p:cNvSpPr>
            <a:spLocks noGrp="1"/>
          </p:cNvSpPr>
          <p:nvPr>
            <p:ph type="body" sz="quarter" idx="14" hasCustomPrompt="1"/>
          </p:nvPr>
        </p:nvSpPr>
        <p:spPr>
          <a:xfrm>
            <a:off x="1310940" y="903922"/>
            <a:ext cx="5920740" cy="41846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2400" b="1">
                <a:solidFill>
                  <a:srgbClr val="077ABD"/>
                </a:solidFill>
                <a:latin typeface="한국에너지공단체" panose="02020603020101020101" pitchFamily="18" charset="-127"/>
                <a:ea typeface="한국에너지공단체" panose="02020603020101020101" pitchFamily="18" charset="-127"/>
              </a:defRPr>
            </a:lvl1pPr>
          </a:lstStyle>
          <a:p>
            <a:pPr lvl="0"/>
            <a:r>
              <a:rPr lang="ko-KR" altLang="en-US" dirty="0" smtClean="0"/>
              <a:t>표준 프레임워크 적용</a:t>
            </a:r>
          </a:p>
        </p:txBody>
      </p:sp>
      <p:sp>
        <p:nvSpPr>
          <p:cNvPr id="12" name="텍스트 개체 틀 18"/>
          <p:cNvSpPr>
            <a:spLocks noGrp="1"/>
          </p:cNvSpPr>
          <p:nvPr>
            <p:ph type="body" sz="quarter" idx="15" hasCustomPrompt="1"/>
          </p:nvPr>
        </p:nvSpPr>
        <p:spPr>
          <a:xfrm>
            <a:off x="1310940" y="600641"/>
            <a:ext cx="5920740" cy="283476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600" b="1">
                <a:solidFill>
                  <a:schemeClr val="bg1">
                    <a:lumMod val="50000"/>
                  </a:schemeClr>
                </a:solidFill>
                <a:latin typeface="한국에너지공단체" panose="02020603020101020101" pitchFamily="18" charset="-127"/>
                <a:ea typeface="한국에너지공단체" panose="02020603020101020101" pitchFamily="18" charset="-127"/>
              </a:defRPr>
            </a:lvl1pPr>
          </a:lstStyle>
          <a:p>
            <a:pPr lvl="0"/>
            <a:r>
              <a:rPr lang="ko-KR" altLang="en-US" dirty="0" smtClean="0"/>
              <a:t>전략 및 방법론</a:t>
            </a:r>
          </a:p>
        </p:txBody>
      </p:sp>
      <p:sp>
        <p:nvSpPr>
          <p:cNvPr id="15" name="직사각형 14"/>
          <p:cNvSpPr/>
          <p:nvPr userDrawn="1"/>
        </p:nvSpPr>
        <p:spPr>
          <a:xfrm>
            <a:off x="1" y="7243762"/>
            <a:ext cx="10691814" cy="315913"/>
          </a:xfrm>
          <a:prstGeom prst="rect">
            <a:avLst/>
          </a:prstGeom>
          <a:solidFill>
            <a:srgbClr val="07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 userDrawn="1"/>
        </p:nvSpPr>
        <p:spPr>
          <a:xfrm>
            <a:off x="7206982" y="7257462"/>
            <a:ext cx="281359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r" defTabSz="914400" rtl="0" eaLnBrk="1" latinLnBrk="1" hangingPunct="1"/>
            <a:r>
              <a:rPr lang="en-US" altLang="ko-KR" sz="1100" kern="1200" dirty="0" smtClean="0">
                <a:solidFill>
                  <a:schemeClr val="bg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cs typeface="+mn-cs"/>
              </a:rPr>
              <a:t>[ </a:t>
            </a:r>
            <a:r>
              <a:rPr lang="ko-KR" altLang="en-US" sz="1100" kern="1200" dirty="0" smtClean="0">
                <a:solidFill>
                  <a:schemeClr val="bg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cs typeface="+mn-cs"/>
              </a:rPr>
              <a:t>고효율인증시스템 </a:t>
            </a:r>
            <a:r>
              <a:rPr lang="en-US" altLang="ko-KR" sz="1100" kern="1200" dirty="0" smtClean="0">
                <a:solidFill>
                  <a:schemeClr val="bg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cs typeface="+mn-cs"/>
              </a:rPr>
              <a:t>– </a:t>
            </a:r>
            <a:r>
              <a:rPr lang="ko-KR" altLang="en-US" sz="1100" kern="1200" dirty="0" smtClean="0">
                <a:solidFill>
                  <a:schemeClr val="bg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cs typeface="+mn-cs"/>
              </a:rPr>
              <a:t>시험기관 사용자 매뉴얼 </a:t>
            </a:r>
            <a:r>
              <a:rPr lang="en-US" altLang="ko-KR" sz="1100" kern="1200" dirty="0" smtClean="0">
                <a:solidFill>
                  <a:schemeClr val="bg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cs typeface="+mn-cs"/>
              </a:rPr>
              <a:t>]</a:t>
            </a:r>
            <a:endParaRPr lang="ko-KR" altLang="en-US" sz="1100" kern="1200" dirty="0">
              <a:solidFill>
                <a:schemeClr val="bg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  <a:cs typeface="+mn-cs"/>
            </a:endParaRPr>
          </a:p>
        </p:txBody>
      </p:sp>
      <p:sp>
        <p:nvSpPr>
          <p:cNvPr id="17" name="직사각형 16"/>
          <p:cNvSpPr/>
          <p:nvPr userDrawn="1"/>
        </p:nvSpPr>
        <p:spPr>
          <a:xfrm>
            <a:off x="9886728" y="7257462"/>
            <a:ext cx="48282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r" defTabSz="914400" rtl="0" eaLnBrk="1" latinLnBrk="1" hangingPunct="1"/>
            <a:r>
              <a:rPr lang="en-US" altLang="ko-KR" sz="1100" kern="1200" dirty="0" smtClean="0">
                <a:solidFill>
                  <a:schemeClr val="bg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cs typeface="+mn-cs"/>
              </a:rPr>
              <a:t>- </a:t>
            </a:r>
            <a:fld id="{EF563E75-D62F-4295-B96A-78E9E33C81FF}" type="slidenum">
              <a:rPr lang="en-US" altLang="ko-KR" sz="1100" smtClean="0">
                <a:solidFill>
                  <a:schemeClr val="bg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pPr marL="0" algn="r" defTabSz="914400" rtl="0" eaLnBrk="1" latinLnBrk="1" hangingPunct="1"/>
              <a:t>‹#›</a:t>
            </a:fld>
            <a:endParaRPr lang="ko-KR" altLang="en-US" sz="1100" kern="1200" dirty="0">
              <a:solidFill>
                <a:schemeClr val="bg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  <a:cs typeface="+mn-cs"/>
            </a:endParaRPr>
          </a:p>
        </p:txBody>
      </p:sp>
      <p:sp>
        <p:nvSpPr>
          <p:cNvPr id="18" name="텍스트 개체 틀 18"/>
          <p:cNvSpPr>
            <a:spLocks noGrp="1"/>
          </p:cNvSpPr>
          <p:nvPr>
            <p:ph type="body" sz="quarter" idx="16" hasCustomPrompt="1"/>
          </p:nvPr>
        </p:nvSpPr>
        <p:spPr>
          <a:xfrm>
            <a:off x="744928" y="1838153"/>
            <a:ext cx="6917353" cy="333928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600" i="0">
                <a:solidFill>
                  <a:schemeClr val="bg1">
                    <a:lumMod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defRPr>
            </a:lvl1pPr>
          </a:lstStyle>
          <a:p>
            <a:pPr lvl="0"/>
            <a:r>
              <a:rPr lang="en-US" altLang="ko-KR" dirty="0" smtClean="0"/>
              <a:t>1) </a:t>
            </a:r>
            <a:r>
              <a:rPr lang="ko-KR" altLang="en-US" dirty="0" smtClean="0"/>
              <a:t>요구사항을 반영하는 품질방침에 따라 품질계획을 수립 </a:t>
            </a:r>
          </a:p>
        </p:txBody>
      </p:sp>
      <p:sp>
        <p:nvSpPr>
          <p:cNvPr id="19" name="텍스트 개체 틀 22"/>
          <p:cNvSpPr>
            <a:spLocks noGrp="1"/>
          </p:cNvSpPr>
          <p:nvPr>
            <p:ph type="body" sz="quarter" idx="17" hasCustomPrompt="1"/>
          </p:nvPr>
        </p:nvSpPr>
        <p:spPr>
          <a:xfrm>
            <a:off x="744928" y="2206562"/>
            <a:ext cx="9624624" cy="58426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20000"/>
              </a:lnSpc>
              <a:buFontTx/>
              <a:buNone/>
              <a:defRPr sz="1200">
                <a:latin typeface="KoPub돋움체 Light" panose="02020603020101020101" pitchFamily="18" charset="-127"/>
                <a:ea typeface="KoPub돋움체 Light" panose="02020603020101020101" pitchFamily="18" charset="-127"/>
              </a:defRPr>
            </a:lvl1pPr>
          </a:lstStyle>
          <a:p>
            <a:pPr lvl="0"/>
            <a:r>
              <a:rPr lang="ko-KR" altLang="en-US" dirty="0" smtClean="0"/>
              <a:t>전담 기술이전 조직 체계를 구성함으로써</a:t>
            </a:r>
            <a:r>
              <a:rPr lang="en-US" altLang="ko-KR" dirty="0" smtClean="0"/>
              <a:t>, </a:t>
            </a:r>
            <a:r>
              <a:rPr lang="ko-KR" altLang="en-US" dirty="0" smtClean="0"/>
              <a:t>프로그램 통합과정에서 누락되는 기술이전 분야가 없도록 하고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기술 이전 활동을 조직화하며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기술이전에 대한 책임소재를 명확히 하여 고객에게 명확하고 수준 높은 기술이전 서비스를 제공하기 위함이다</a:t>
            </a:r>
            <a:r>
              <a:rPr lang="en-US" altLang="ko-KR" dirty="0" smtClean="0"/>
              <a:t>. </a:t>
            </a:r>
          </a:p>
        </p:txBody>
      </p:sp>
      <p:pic>
        <p:nvPicPr>
          <p:cNvPr id="21" name="Picture 3" descr="C:\Users\AF12\Desktop\CI변경작업_그로비스인포텍\logo_310_70.png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1554" y="289690"/>
            <a:ext cx="1370698" cy="309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40400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" y="0"/>
            <a:ext cx="10691076" cy="7560196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02"/>
            <a:ext cx="7559675" cy="764379"/>
          </a:xfrm>
          <a:prstGeom prst="rect">
            <a:avLst/>
          </a:prstGeom>
        </p:spPr>
      </p:pic>
      <p:sp>
        <p:nvSpPr>
          <p:cNvPr id="8" name="직사각형 7"/>
          <p:cNvSpPr/>
          <p:nvPr userDrawn="1"/>
        </p:nvSpPr>
        <p:spPr>
          <a:xfrm>
            <a:off x="0" y="1"/>
            <a:ext cx="10691814" cy="165100"/>
          </a:xfrm>
          <a:prstGeom prst="rect">
            <a:avLst/>
          </a:prstGeom>
          <a:solidFill>
            <a:srgbClr val="07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 userDrawn="1"/>
        </p:nvSpPr>
        <p:spPr>
          <a:xfrm>
            <a:off x="1" y="7243762"/>
            <a:ext cx="10691814" cy="315913"/>
          </a:xfrm>
          <a:prstGeom prst="rect">
            <a:avLst/>
          </a:prstGeom>
          <a:solidFill>
            <a:srgbClr val="07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 userDrawn="1"/>
        </p:nvSpPr>
        <p:spPr>
          <a:xfrm>
            <a:off x="6892506" y="7257462"/>
            <a:ext cx="3128067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algn="r" defTabSz="914400" rtl="0" eaLnBrk="1" latinLnBrk="1" hangingPunct="1"/>
            <a:r>
              <a:rPr lang="en-US" altLang="ko-KR" sz="1100" kern="1200" dirty="0" smtClean="0">
                <a:solidFill>
                  <a:schemeClr val="bg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cs typeface="+mn-cs"/>
              </a:rPr>
              <a:t>[ </a:t>
            </a:r>
            <a:r>
              <a:rPr lang="ko-KR" altLang="en-US" sz="1100" kern="1200" dirty="0" smtClean="0">
                <a:solidFill>
                  <a:schemeClr val="bg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cs typeface="+mn-cs"/>
              </a:rPr>
              <a:t>고효율인증시스템 </a:t>
            </a:r>
            <a:r>
              <a:rPr lang="en-US" altLang="ko-KR" sz="1100" kern="1200" dirty="0" smtClean="0">
                <a:solidFill>
                  <a:schemeClr val="bg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cs typeface="+mn-cs"/>
              </a:rPr>
              <a:t>– </a:t>
            </a:r>
            <a:r>
              <a:rPr lang="ko-KR" altLang="en-US" sz="1100" kern="1200" dirty="0" smtClean="0">
                <a:solidFill>
                  <a:schemeClr val="bg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cs typeface="+mn-cs"/>
              </a:rPr>
              <a:t>시험기관 사용자 매뉴얼 </a:t>
            </a:r>
            <a:r>
              <a:rPr lang="en-US" altLang="ko-KR" sz="1100" kern="1200" dirty="0" smtClean="0">
                <a:solidFill>
                  <a:schemeClr val="bg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cs typeface="+mn-cs"/>
              </a:rPr>
              <a:t>]</a:t>
            </a:r>
            <a:endParaRPr lang="ko-KR" altLang="en-US" sz="1100" kern="1200" dirty="0">
              <a:solidFill>
                <a:schemeClr val="bg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  <a:cs typeface="+mn-cs"/>
            </a:endParaRPr>
          </a:p>
        </p:txBody>
      </p:sp>
      <p:sp>
        <p:nvSpPr>
          <p:cNvPr id="17" name="직사각형 16"/>
          <p:cNvSpPr/>
          <p:nvPr userDrawn="1"/>
        </p:nvSpPr>
        <p:spPr>
          <a:xfrm>
            <a:off x="9886728" y="7257462"/>
            <a:ext cx="48282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r" defTabSz="914400" rtl="0" eaLnBrk="1" latinLnBrk="1" hangingPunct="1"/>
            <a:r>
              <a:rPr lang="en-US" altLang="ko-KR" sz="1100" kern="1200" dirty="0" smtClean="0">
                <a:solidFill>
                  <a:schemeClr val="bg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cs typeface="+mn-cs"/>
              </a:rPr>
              <a:t>- </a:t>
            </a:r>
            <a:fld id="{EF563E75-D62F-4295-B96A-78E9E33C81FF}" type="slidenum">
              <a:rPr lang="en-US" altLang="ko-KR" sz="1100" smtClean="0">
                <a:solidFill>
                  <a:schemeClr val="bg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pPr marL="0" algn="r" defTabSz="914400" rtl="0" eaLnBrk="1" latinLnBrk="1" hangingPunct="1"/>
              <a:t>‹#›</a:t>
            </a:fld>
            <a:endParaRPr lang="ko-KR" altLang="en-US" sz="1100" kern="1200" dirty="0">
              <a:solidFill>
                <a:schemeClr val="bg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  <a:cs typeface="+mn-cs"/>
            </a:endParaRPr>
          </a:p>
        </p:txBody>
      </p:sp>
      <p:pic>
        <p:nvPicPr>
          <p:cNvPr id="9" name="Picture 3" descr="C:\Users\AF12\Desktop\CI변경작업_그로비스인포텍\logo_310_70.png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1554" y="289690"/>
            <a:ext cx="1370698" cy="309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96947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26E38-2F4E-486C-857D-A87F63C2A049}" type="datetimeFigureOut">
              <a:rPr lang="ko-KR" altLang="en-US" smtClean="0"/>
              <a:t>2017-05-22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6CA8A-DB58-4A56-8834-1CF2057D28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23499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26E38-2F4E-486C-857D-A87F63C2A049}" type="datetimeFigureOut">
              <a:rPr lang="ko-KR" altLang="en-US" smtClean="0"/>
              <a:t>2017-05-22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6CA8A-DB58-4A56-8834-1CF2057D28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9574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26E38-2F4E-486C-857D-A87F63C2A049}" type="datetimeFigureOut">
              <a:rPr lang="ko-KR" altLang="en-US" smtClean="0"/>
              <a:t>2017-05-22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6CA8A-DB58-4A56-8834-1CF2057D28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42851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26E38-2F4E-486C-857D-A87F63C2A049}" type="datetimeFigureOut">
              <a:rPr lang="ko-KR" altLang="en-US" smtClean="0"/>
              <a:t>2017-05-22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6CA8A-DB58-4A56-8834-1CF2057D28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08547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26E38-2F4E-486C-857D-A87F63C2A049}" type="datetimeFigureOut">
              <a:rPr lang="ko-KR" altLang="en-US" smtClean="0"/>
              <a:t>2017-05-22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6CA8A-DB58-4A56-8834-1CF2057D28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6245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26E38-2F4E-486C-857D-A87F63C2A049}" type="datetimeFigureOut">
              <a:rPr lang="ko-KR" altLang="en-US" smtClean="0"/>
              <a:t>2017-05-22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6CA8A-DB58-4A56-8834-1CF2057D28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75445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26E38-2F4E-486C-857D-A87F63C2A049}" type="datetimeFigureOut">
              <a:rPr lang="ko-KR" altLang="en-US" smtClean="0"/>
              <a:t>2017-05-22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6CA8A-DB58-4A56-8834-1CF2057D28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31095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26E38-2F4E-486C-857D-A87F63C2A049}" type="datetimeFigureOut">
              <a:rPr lang="ko-KR" altLang="en-US" smtClean="0"/>
              <a:t>2017-05-22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6CA8A-DB58-4A56-8834-1CF2057D28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93703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26E38-2F4E-486C-857D-A87F63C2A049}" type="datetimeFigureOut">
              <a:rPr lang="ko-KR" altLang="en-US" smtClean="0"/>
              <a:t>2017-05-22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6CA8A-DB58-4A56-8834-1CF2057D28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4115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D26E38-2F4E-486C-857D-A87F63C2A049}" type="datetimeFigureOut">
              <a:rPr lang="ko-KR" altLang="en-US" smtClean="0"/>
              <a:t>2017-05-22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86CA8A-DB58-4A56-8834-1CF2057D28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64330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l" defTabSz="1007943" rtl="0" eaLnBrk="1" latinLnBrk="1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1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AF12\Desktop\CI변경작업_그로비스인포텍\logo_310_7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1554" y="289690"/>
            <a:ext cx="1370698" cy="309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9929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텍스트 개체 틀 4"/>
          <p:cNvSpPr>
            <a:spLocks noGrp="1"/>
          </p:cNvSpPr>
          <p:nvPr>
            <p:ph type="body" sz="quarter" idx="14"/>
          </p:nvPr>
        </p:nvSpPr>
        <p:spPr>
          <a:xfrm>
            <a:off x="665895" y="949047"/>
            <a:ext cx="1237246" cy="626991"/>
          </a:xfrm>
        </p:spPr>
        <p:txBody>
          <a:bodyPr>
            <a:noAutofit/>
          </a:bodyPr>
          <a:lstStyle/>
          <a:p>
            <a:r>
              <a:rPr lang="ko-KR" altLang="en-US" sz="4000" dirty="0" smtClean="0"/>
              <a:t>목차</a:t>
            </a:r>
            <a:endParaRPr lang="ko-KR" altLang="en-US" sz="4000" dirty="0"/>
          </a:p>
        </p:txBody>
      </p:sp>
      <p:sp>
        <p:nvSpPr>
          <p:cNvPr id="10" name="텍스트 개체 틀 4"/>
          <p:cNvSpPr>
            <a:spLocks noGrp="1"/>
          </p:cNvSpPr>
          <p:nvPr>
            <p:ph type="body" sz="quarter" idx="14"/>
          </p:nvPr>
        </p:nvSpPr>
        <p:spPr>
          <a:xfrm>
            <a:off x="1717825" y="1012239"/>
            <a:ext cx="2107555" cy="413890"/>
          </a:xfrm>
        </p:spPr>
        <p:txBody>
          <a:bodyPr>
            <a:noAutofit/>
          </a:bodyPr>
          <a:lstStyle/>
          <a:p>
            <a:r>
              <a:rPr lang="en-US" altLang="ko-KR" sz="2800" dirty="0" smtClean="0">
                <a:solidFill>
                  <a:schemeClr val="bg1">
                    <a:lumMod val="50000"/>
                  </a:schemeClr>
                </a:solidFill>
              </a:rPr>
              <a:t>INDEX</a:t>
            </a:r>
            <a:endParaRPr lang="ko-KR" altLang="en-US" sz="2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815975" y="1651110"/>
            <a:ext cx="783272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ts val="1800"/>
              </a:lnSpc>
              <a:buFont typeface="+mj-lt"/>
              <a:buAutoNum type="arabicParenR"/>
            </a:pPr>
            <a:r>
              <a:rPr lang="ko-KR" altLang="en-US" sz="1200" dirty="0"/>
              <a:t>시스템 </a:t>
            </a:r>
            <a:r>
              <a:rPr lang="ko-KR" altLang="en-US" sz="1200" dirty="0" smtClean="0"/>
              <a:t>접속 및 로그인</a:t>
            </a:r>
            <a:endParaRPr lang="en-US" altLang="ko-KR" sz="1200" dirty="0" smtClean="0"/>
          </a:p>
          <a:p>
            <a:pPr marL="342900" indent="-342900">
              <a:lnSpc>
                <a:spcPts val="1800"/>
              </a:lnSpc>
              <a:buFont typeface="+mj-lt"/>
              <a:buAutoNum type="arabicParenR"/>
            </a:pPr>
            <a:r>
              <a:rPr lang="ko-KR" altLang="en-US" sz="1200" dirty="0" smtClean="0"/>
              <a:t>시험기관 및 사용자정보</a:t>
            </a:r>
            <a:endParaRPr lang="en-US" altLang="ko-KR" sz="1200" dirty="0" smtClean="0"/>
          </a:p>
          <a:p>
            <a:pPr marL="342900" indent="-342900">
              <a:lnSpc>
                <a:spcPts val="1800"/>
              </a:lnSpc>
              <a:buFont typeface="+mj-lt"/>
              <a:buAutoNum type="arabicParenR"/>
            </a:pPr>
            <a:r>
              <a:rPr lang="ko-KR" altLang="en-US" sz="1200" dirty="0" smtClean="0"/>
              <a:t>사용자 추가</a:t>
            </a:r>
            <a:endParaRPr lang="en-US" altLang="ko-KR" sz="1200" dirty="0" smtClean="0"/>
          </a:p>
          <a:p>
            <a:pPr marL="342900" indent="-342900">
              <a:lnSpc>
                <a:spcPts val="1800"/>
              </a:lnSpc>
              <a:buFont typeface="+mj-lt"/>
              <a:buAutoNum type="arabicParenR"/>
            </a:pPr>
            <a:r>
              <a:rPr lang="ko-KR" altLang="en-US" sz="1200" dirty="0" smtClean="0"/>
              <a:t>시험기관 회원목록</a:t>
            </a:r>
            <a:endParaRPr lang="en-US" altLang="ko-KR" sz="1200" dirty="0" smtClean="0"/>
          </a:p>
          <a:p>
            <a:pPr marL="342900" indent="-342900">
              <a:lnSpc>
                <a:spcPts val="1800"/>
              </a:lnSpc>
              <a:buFont typeface="+mj-lt"/>
              <a:buAutoNum type="arabicParenR"/>
            </a:pPr>
            <a:r>
              <a:rPr lang="ko-KR" altLang="en-US" sz="1200" dirty="0" smtClean="0"/>
              <a:t>성적서 등록</a:t>
            </a:r>
            <a:endParaRPr lang="en-US" altLang="ko-KR" sz="1200" dirty="0" smtClean="0"/>
          </a:p>
          <a:p>
            <a:pPr marL="342900" indent="-342900">
              <a:lnSpc>
                <a:spcPts val="1800"/>
              </a:lnSpc>
              <a:buFont typeface="+mj-lt"/>
              <a:buAutoNum type="arabicParenR"/>
            </a:pPr>
            <a:r>
              <a:rPr lang="ko-KR" altLang="en-US" sz="1200" dirty="0" smtClean="0"/>
              <a:t>성적서 신청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196579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그룹 33"/>
          <p:cNvGrpSpPr/>
          <p:nvPr/>
        </p:nvGrpSpPr>
        <p:grpSpPr>
          <a:xfrm>
            <a:off x="6886110" y="1322388"/>
            <a:ext cx="3499319" cy="5702300"/>
            <a:chOff x="8116663" y="2354148"/>
            <a:chExt cx="2273661" cy="4653481"/>
          </a:xfrm>
        </p:grpSpPr>
        <p:sp>
          <p:nvSpPr>
            <p:cNvPr id="35" name="직사각형 34"/>
            <p:cNvSpPr/>
            <p:nvPr/>
          </p:nvSpPr>
          <p:spPr>
            <a:xfrm>
              <a:off x="8116665" y="2354148"/>
              <a:ext cx="2273659" cy="465348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12700" dist="12700" dir="3000000" algn="ctr" rotWithShape="0">
                <a:schemeClr val="tx1">
                  <a:lumMod val="50000"/>
                  <a:lumOff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rtlCol="0" anchor="t"/>
            <a:lstStyle/>
            <a:p>
              <a:pPr algn="ctr"/>
              <a:r>
                <a:rPr lang="ko-KR" altLang="en-US" sz="1200" dirty="0" smtClean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기능설명</a:t>
              </a:r>
              <a:endParaRPr lang="ko-KR" altLang="en-US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8116663" y="2595019"/>
              <a:ext cx="2273660" cy="436923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고효율인증 시험기관 시스템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(</a:t>
              </a:r>
              <a:r>
                <a:rPr lang="en-US" altLang="ko-KR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http</a:t>
              </a:r>
              <a:r>
                <a:rPr lang="en-US" altLang="ko-KR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://hieff.kemco.or.kr/hieff/TA/LI/TALIInfo.do</a:t>
              </a:r>
              <a:r>
                <a:rPr lang="en-US" altLang="ko-KR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)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으로 접속한다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FontTx/>
                <a:buAutoNum type="arabicPeriod"/>
              </a:pPr>
              <a:r>
                <a:rPr lang="ko-KR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관리자로부터 부여 받은 아이디 및 패스워드를 사용하여 접속한다</a:t>
              </a:r>
              <a:r>
                <a:rPr lang="en-US" altLang="ko-KR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endParaRPr lang="en-US" altLang="ko-KR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51" name="텍스트 개체 틀 50"/>
          <p:cNvSpPr>
            <a:spLocks noGrp="1"/>
          </p:cNvSpPr>
          <p:nvPr>
            <p:ph type="body" sz="quarter" idx="13"/>
          </p:nvPr>
        </p:nvSpPr>
        <p:spPr/>
        <p:txBody>
          <a:bodyPr anchor="ctr">
            <a:noAutofit/>
          </a:bodyPr>
          <a:lstStyle/>
          <a:p>
            <a:r>
              <a:rPr lang="en-US" altLang="ko-KR" sz="5600" dirty="0" smtClean="0"/>
              <a:t>01</a:t>
            </a:r>
            <a:endParaRPr lang="ko-KR" altLang="en-US" sz="5600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4"/>
          </p:nvPr>
        </p:nvSpPr>
        <p:spPr/>
        <p:txBody>
          <a:bodyPr anchor="ctr"/>
          <a:lstStyle/>
          <a:p>
            <a:r>
              <a:rPr lang="en-US" altLang="ko-KR" dirty="0" smtClean="0"/>
              <a:t>1) </a:t>
            </a:r>
            <a:r>
              <a:rPr lang="ko-KR" altLang="en-US" dirty="0"/>
              <a:t>시스템 접속 및 </a:t>
            </a:r>
            <a:r>
              <a:rPr lang="ko-KR" altLang="en-US" dirty="0" smtClean="0"/>
              <a:t>로그인</a:t>
            </a:r>
            <a:endParaRPr lang="en-US" altLang="ko-KR" dirty="0"/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15"/>
          </p:nvPr>
        </p:nvSpPr>
        <p:spPr/>
        <p:txBody>
          <a:bodyPr anchor="ctr">
            <a:normAutofit fontScale="92500" lnSpcReduction="10000"/>
          </a:bodyPr>
          <a:lstStyle/>
          <a:p>
            <a:r>
              <a:rPr lang="ko-KR" altLang="en-US" dirty="0" smtClean="0"/>
              <a:t>고효율인증시스템</a:t>
            </a:r>
            <a:r>
              <a:rPr lang="en-US" altLang="ko-KR" dirty="0" smtClean="0"/>
              <a:t>(</a:t>
            </a:r>
            <a:r>
              <a:rPr lang="ko-KR" altLang="en-US" dirty="0" smtClean="0"/>
              <a:t>시험기관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54" name="직사각형 53"/>
          <p:cNvSpPr/>
          <p:nvPr/>
        </p:nvSpPr>
        <p:spPr>
          <a:xfrm>
            <a:off x="304800" y="1668463"/>
            <a:ext cx="6456218" cy="5355004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9" name="그룹 8"/>
          <p:cNvGrpSpPr/>
          <p:nvPr/>
        </p:nvGrpSpPr>
        <p:grpSpPr>
          <a:xfrm>
            <a:off x="301717" y="1320977"/>
            <a:ext cx="6459301" cy="296570"/>
            <a:chOff x="467469" y="3905746"/>
            <a:chExt cx="1100999" cy="504056"/>
          </a:xfrm>
        </p:grpSpPr>
        <p:sp>
          <p:nvSpPr>
            <p:cNvPr id="10" name="오각형 9"/>
            <p:cNvSpPr/>
            <p:nvPr/>
          </p:nvSpPr>
          <p:spPr>
            <a:xfrm>
              <a:off x="503473" y="3905746"/>
              <a:ext cx="1064995" cy="504056"/>
            </a:xfrm>
            <a:prstGeom prst="homePlate">
              <a:avLst>
                <a:gd name="adj" fmla="val 0"/>
              </a:avLst>
            </a:prstGeom>
            <a:solidFill>
              <a:srgbClr val="0078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11" name="TextBox 66"/>
            <p:cNvSpPr txBox="1"/>
            <p:nvPr/>
          </p:nvSpPr>
          <p:spPr>
            <a:xfrm>
              <a:off x="503473" y="3941712"/>
              <a:ext cx="874700" cy="4184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1-1) 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시스템 접속 및 로그인</a:t>
              </a:r>
              <a:endParaRPr lang="ko-KR" altLang="en-US" sz="1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67469" y="3905746"/>
              <a:ext cx="36004" cy="50405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162" y="2603372"/>
            <a:ext cx="5643493" cy="3140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9160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그룹 33"/>
          <p:cNvGrpSpPr/>
          <p:nvPr/>
        </p:nvGrpSpPr>
        <p:grpSpPr>
          <a:xfrm>
            <a:off x="6886110" y="1322388"/>
            <a:ext cx="3499319" cy="5702300"/>
            <a:chOff x="8116663" y="2354148"/>
            <a:chExt cx="2273661" cy="4653481"/>
          </a:xfrm>
        </p:grpSpPr>
        <p:sp>
          <p:nvSpPr>
            <p:cNvPr id="35" name="직사각형 34"/>
            <p:cNvSpPr/>
            <p:nvPr/>
          </p:nvSpPr>
          <p:spPr>
            <a:xfrm>
              <a:off x="8116665" y="2354148"/>
              <a:ext cx="2273659" cy="465348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12700" dist="12700" dir="3000000" algn="ctr" rotWithShape="0">
                <a:schemeClr val="tx1">
                  <a:lumMod val="50000"/>
                  <a:lumOff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rtlCol="0" anchor="t"/>
            <a:lstStyle/>
            <a:p>
              <a:pPr algn="ctr"/>
              <a:r>
                <a:rPr lang="ko-KR" altLang="en-US" sz="1200" dirty="0" smtClean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기능설명</a:t>
              </a:r>
              <a:endParaRPr lang="ko-KR" altLang="en-US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8116663" y="2595019"/>
              <a:ext cx="2273660" cy="436923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정상적으로 </a:t>
              </a:r>
              <a:r>
                <a:rPr lang="ko-KR" altLang="en-US" sz="11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로그인되면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시험기관 정보 및 사용자 정보를 확인한다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시험기관 사용자를 추가할 경우 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[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추가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]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버튼을 클릭하여 사용자를 추가한다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</p:txBody>
        </p:sp>
      </p:grpSp>
      <p:sp>
        <p:nvSpPr>
          <p:cNvPr id="51" name="텍스트 개체 틀 50"/>
          <p:cNvSpPr>
            <a:spLocks noGrp="1"/>
          </p:cNvSpPr>
          <p:nvPr>
            <p:ph type="body" sz="quarter" idx="13"/>
          </p:nvPr>
        </p:nvSpPr>
        <p:spPr/>
        <p:txBody>
          <a:bodyPr anchor="ctr">
            <a:noAutofit/>
          </a:bodyPr>
          <a:lstStyle/>
          <a:p>
            <a:r>
              <a:rPr lang="en-US" altLang="ko-KR" sz="5600" dirty="0" smtClean="0"/>
              <a:t>01</a:t>
            </a:r>
            <a:endParaRPr lang="ko-KR" altLang="en-US" sz="5600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4"/>
          </p:nvPr>
        </p:nvSpPr>
        <p:spPr/>
        <p:txBody>
          <a:bodyPr anchor="ctr"/>
          <a:lstStyle/>
          <a:p>
            <a:r>
              <a:rPr lang="en-US" altLang="ko-KR" dirty="0"/>
              <a:t>2</a:t>
            </a:r>
            <a:r>
              <a:rPr lang="en-US" altLang="ko-KR" dirty="0" smtClean="0"/>
              <a:t>) </a:t>
            </a:r>
            <a:r>
              <a:rPr lang="ko-KR" altLang="en-US" dirty="0"/>
              <a:t>시험기관 및 </a:t>
            </a:r>
            <a:r>
              <a:rPr lang="ko-KR" altLang="en-US" dirty="0" smtClean="0"/>
              <a:t>사용자정보</a:t>
            </a:r>
            <a:endParaRPr lang="en-US" altLang="ko-KR" dirty="0"/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15"/>
          </p:nvPr>
        </p:nvSpPr>
        <p:spPr/>
        <p:txBody>
          <a:bodyPr anchor="ctr">
            <a:normAutofit fontScale="92500" lnSpcReduction="10000"/>
          </a:bodyPr>
          <a:lstStyle/>
          <a:p>
            <a:r>
              <a:rPr lang="ko-KR" altLang="en-US" dirty="0"/>
              <a:t>고효율인증시스템</a:t>
            </a:r>
            <a:r>
              <a:rPr lang="en-US" altLang="ko-KR" dirty="0"/>
              <a:t>(</a:t>
            </a:r>
            <a:r>
              <a:rPr lang="ko-KR" altLang="en-US" dirty="0"/>
              <a:t>시험기관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54" name="직사각형 53"/>
          <p:cNvSpPr/>
          <p:nvPr/>
        </p:nvSpPr>
        <p:spPr>
          <a:xfrm>
            <a:off x="304800" y="1668463"/>
            <a:ext cx="6456218" cy="5355004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9" name="그룹 8"/>
          <p:cNvGrpSpPr/>
          <p:nvPr/>
        </p:nvGrpSpPr>
        <p:grpSpPr>
          <a:xfrm>
            <a:off x="301717" y="1320977"/>
            <a:ext cx="6459301" cy="296570"/>
            <a:chOff x="467469" y="3905746"/>
            <a:chExt cx="1100999" cy="504056"/>
          </a:xfrm>
        </p:grpSpPr>
        <p:sp>
          <p:nvSpPr>
            <p:cNvPr id="10" name="오각형 9"/>
            <p:cNvSpPr/>
            <p:nvPr/>
          </p:nvSpPr>
          <p:spPr>
            <a:xfrm>
              <a:off x="503473" y="3905746"/>
              <a:ext cx="1064995" cy="504056"/>
            </a:xfrm>
            <a:prstGeom prst="homePlate">
              <a:avLst>
                <a:gd name="adj" fmla="val 0"/>
              </a:avLst>
            </a:prstGeom>
            <a:solidFill>
              <a:srgbClr val="0078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11" name="TextBox 66"/>
            <p:cNvSpPr txBox="1"/>
            <p:nvPr/>
          </p:nvSpPr>
          <p:spPr>
            <a:xfrm>
              <a:off x="503473" y="3941712"/>
              <a:ext cx="874700" cy="4184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000" dirty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-1) 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시험기</a:t>
              </a:r>
              <a:r>
                <a:rPr lang="ko-KR" altLang="en-US" sz="1000" dirty="0">
                  <a:solidFill>
                    <a:schemeClr val="bg1"/>
                  </a:solidFill>
                  <a:latin typeface="+mj-ea"/>
                  <a:ea typeface="+mj-ea"/>
                </a:rPr>
                <a:t>관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정보 확인</a:t>
              </a:r>
              <a:endParaRPr lang="ko-KR" altLang="en-US" sz="1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67469" y="3905746"/>
              <a:ext cx="36004" cy="50405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944" y="1837702"/>
            <a:ext cx="6031296" cy="413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2584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그룹 33"/>
          <p:cNvGrpSpPr/>
          <p:nvPr/>
        </p:nvGrpSpPr>
        <p:grpSpPr>
          <a:xfrm>
            <a:off x="6886110" y="1322388"/>
            <a:ext cx="3499319" cy="5702300"/>
            <a:chOff x="8116663" y="2354148"/>
            <a:chExt cx="2273661" cy="4653481"/>
          </a:xfrm>
        </p:grpSpPr>
        <p:sp>
          <p:nvSpPr>
            <p:cNvPr id="35" name="직사각형 34"/>
            <p:cNvSpPr/>
            <p:nvPr/>
          </p:nvSpPr>
          <p:spPr>
            <a:xfrm>
              <a:off x="8116665" y="2354148"/>
              <a:ext cx="2273659" cy="465348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12700" dist="12700" dir="3000000" algn="ctr" rotWithShape="0">
                <a:schemeClr val="tx1">
                  <a:lumMod val="50000"/>
                  <a:lumOff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rtlCol="0" anchor="t"/>
            <a:lstStyle/>
            <a:p>
              <a:pPr algn="ctr"/>
              <a:r>
                <a:rPr lang="ko-KR" altLang="en-US" sz="1200" dirty="0" smtClean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기능설명</a:t>
              </a:r>
              <a:endParaRPr lang="ko-KR" altLang="en-US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8116663" y="2595019"/>
              <a:ext cx="2273660" cy="436923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시험기관 사용자를 추가할 경우 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[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추가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]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버튼을 클릭하여 사용자를 추가한다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사용자 정보를 입력한 후 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[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등록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]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버튼을 클릭하면 저장된다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</p:txBody>
        </p:sp>
      </p:grpSp>
      <p:sp>
        <p:nvSpPr>
          <p:cNvPr id="51" name="텍스트 개체 틀 50"/>
          <p:cNvSpPr>
            <a:spLocks noGrp="1"/>
          </p:cNvSpPr>
          <p:nvPr>
            <p:ph type="body" sz="quarter" idx="13"/>
          </p:nvPr>
        </p:nvSpPr>
        <p:spPr/>
        <p:txBody>
          <a:bodyPr anchor="ctr">
            <a:noAutofit/>
          </a:bodyPr>
          <a:lstStyle/>
          <a:p>
            <a:r>
              <a:rPr lang="en-US" altLang="ko-KR" sz="5600" dirty="0" smtClean="0"/>
              <a:t>01</a:t>
            </a:r>
            <a:endParaRPr lang="ko-KR" altLang="en-US" sz="5600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4"/>
          </p:nvPr>
        </p:nvSpPr>
        <p:spPr/>
        <p:txBody>
          <a:bodyPr anchor="ctr"/>
          <a:lstStyle/>
          <a:p>
            <a:r>
              <a:rPr lang="en-US" altLang="ko-KR" dirty="0" smtClean="0"/>
              <a:t>3) </a:t>
            </a:r>
            <a:r>
              <a:rPr lang="ko-KR" altLang="en-US" dirty="0" smtClean="0"/>
              <a:t>사용자 추가</a:t>
            </a:r>
            <a:endParaRPr lang="en-US" altLang="ko-KR" dirty="0"/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15"/>
          </p:nvPr>
        </p:nvSpPr>
        <p:spPr/>
        <p:txBody>
          <a:bodyPr anchor="ctr">
            <a:normAutofit fontScale="92500" lnSpcReduction="10000"/>
          </a:bodyPr>
          <a:lstStyle/>
          <a:p>
            <a:r>
              <a:rPr lang="ko-KR" altLang="en-US" dirty="0"/>
              <a:t>고효율인증시스템</a:t>
            </a:r>
            <a:r>
              <a:rPr lang="en-US" altLang="ko-KR" dirty="0"/>
              <a:t>(</a:t>
            </a:r>
            <a:r>
              <a:rPr lang="ko-KR" altLang="en-US" dirty="0"/>
              <a:t>시험기관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54" name="직사각형 53"/>
          <p:cNvSpPr/>
          <p:nvPr/>
        </p:nvSpPr>
        <p:spPr>
          <a:xfrm>
            <a:off x="304800" y="1668463"/>
            <a:ext cx="6456218" cy="5355004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9" name="그룹 8"/>
          <p:cNvGrpSpPr/>
          <p:nvPr/>
        </p:nvGrpSpPr>
        <p:grpSpPr>
          <a:xfrm>
            <a:off x="301717" y="1320977"/>
            <a:ext cx="6459301" cy="296570"/>
            <a:chOff x="467469" y="3905746"/>
            <a:chExt cx="1100999" cy="504056"/>
          </a:xfrm>
        </p:grpSpPr>
        <p:sp>
          <p:nvSpPr>
            <p:cNvPr id="10" name="오각형 9"/>
            <p:cNvSpPr/>
            <p:nvPr/>
          </p:nvSpPr>
          <p:spPr>
            <a:xfrm>
              <a:off x="503473" y="3905746"/>
              <a:ext cx="1064995" cy="504056"/>
            </a:xfrm>
            <a:prstGeom prst="homePlate">
              <a:avLst>
                <a:gd name="adj" fmla="val 0"/>
              </a:avLst>
            </a:prstGeom>
            <a:solidFill>
              <a:srgbClr val="0078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11" name="TextBox 66"/>
            <p:cNvSpPr txBox="1"/>
            <p:nvPr/>
          </p:nvSpPr>
          <p:spPr>
            <a:xfrm>
              <a:off x="503473" y="3941712"/>
              <a:ext cx="874700" cy="4184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3-1) 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사용자 추가</a:t>
              </a:r>
              <a:endParaRPr lang="ko-KR" altLang="en-US" sz="1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67469" y="3905746"/>
              <a:ext cx="36004" cy="50405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944" y="1837702"/>
            <a:ext cx="6031296" cy="413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274" y="3386082"/>
            <a:ext cx="5953414" cy="1816912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3144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그룹 33"/>
          <p:cNvGrpSpPr/>
          <p:nvPr/>
        </p:nvGrpSpPr>
        <p:grpSpPr>
          <a:xfrm>
            <a:off x="6886110" y="1322388"/>
            <a:ext cx="3499319" cy="5702300"/>
            <a:chOff x="8116663" y="2354148"/>
            <a:chExt cx="2273661" cy="4653481"/>
          </a:xfrm>
        </p:grpSpPr>
        <p:sp>
          <p:nvSpPr>
            <p:cNvPr id="35" name="직사각형 34"/>
            <p:cNvSpPr/>
            <p:nvPr/>
          </p:nvSpPr>
          <p:spPr>
            <a:xfrm>
              <a:off x="8116665" y="2354148"/>
              <a:ext cx="2273659" cy="465348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12700" dist="12700" dir="3000000" algn="ctr" rotWithShape="0">
                <a:schemeClr val="tx1">
                  <a:lumMod val="50000"/>
                  <a:lumOff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rtlCol="0" anchor="t"/>
            <a:lstStyle/>
            <a:p>
              <a:pPr algn="ctr"/>
              <a:r>
                <a:rPr lang="ko-KR" altLang="en-US" sz="1200" dirty="0" smtClean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기능설명</a:t>
              </a:r>
              <a:endParaRPr lang="ko-KR" altLang="en-US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8116663" y="2595019"/>
              <a:ext cx="2273660" cy="436923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해당 시험기관에 등록된 사용자 목록을 조회한다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[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엑셀저장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]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버튼을 클릭하면 해당 목록을 엑셀로 저장 가능하다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</p:txBody>
        </p:sp>
      </p:grpSp>
      <p:sp>
        <p:nvSpPr>
          <p:cNvPr id="51" name="텍스트 개체 틀 50"/>
          <p:cNvSpPr>
            <a:spLocks noGrp="1"/>
          </p:cNvSpPr>
          <p:nvPr>
            <p:ph type="body" sz="quarter" idx="13"/>
          </p:nvPr>
        </p:nvSpPr>
        <p:spPr/>
        <p:txBody>
          <a:bodyPr anchor="ctr">
            <a:noAutofit/>
          </a:bodyPr>
          <a:lstStyle/>
          <a:p>
            <a:r>
              <a:rPr lang="en-US" altLang="ko-KR" sz="5600" dirty="0" smtClean="0"/>
              <a:t>01</a:t>
            </a:r>
            <a:endParaRPr lang="ko-KR" altLang="en-US" sz="5600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4"/>
          </p:nvPr>
        </p:nvSpPr>
        <p:spPr/>
        <p:txBody>
          <a:bodyPr anchor="ctr"/>
          <a:lstStyle/>
          <a:p>
            <a:r>
              <a:rPr lang="en-US" altLang="ko-KR" dirty="0" smtClean="0"/>
              <a:t>4) </a:t>
            </a:r>
            <a:r>
              <a:rPr lang="ko-KR" altLang="en-US" dirty="0"/>
              <a:t>시험기관 </a:t>
            </a:r>
            <a:r>
              <a:rPr lang="ko-KR" altLang="en-US" dirty="0" smtClean="0"/>
              <a:t>회원목록</a:t>
            </a:r>
            <a:endParaRPr lang="en-US" altLang="ko-KR" dirty="0"/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15"/>
          </p:nvPr>
        </p:nvSpPr>
        <p:spPr/>
        <p:txBody>
          <a:bodyPr anchor="ctr">
            <a:normAutofit fontScale="92500" lnSpcReduction="10000"/>
          </a:bodyPr>
          <a:lstStyle/>
          <a:p>
            <a:r>
              <a:rPr lang="ko-KR" altLang="en-US" dirty="0"/>
              <a:t>고효율인증시스템</a:t>
            </a:r>
            <a:r>
              <a:rPr lang="en-US" altLang="ko-KR" dirty="0"/>
              <a:t>(</a:t>
            </a:r>
            <a:r>
              <a:rPr lang="ko-KR" altLang="en-US" dirty="0"/>
              <a:t>시험기관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54" name="직사각형 53"/>
          <p:cNvSpPr/>
          <p:nvPr/>
        </p:nvSpPr>
        <p:spPr>
          <a:xfrm>
            <a:off x="304800" y="1668463"/>
            <a:ext cx="6456218" cy="5355004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9" name="그룹 8"/>
          <p:cNvGrpSpPr/>
          <p:nvPr/>
        </p:nvGrpSpPr>
        <p:grpSpPr>
          <a:xfrm>
            <a:off x="301717" y="1320978"/>
            <a:ext cx="6459301" cy="296570"/>
            <a:chOff x="467469" y="3905746"/>
            <a:chExt cx="1100999" cy="504056"/>
          </a:xfrm>
        </p:grpSpPr>
        <p:sp>
          <p:nvSpPr>
            <p:cNvPr id="10" name="오각형 9"/>
            <p:cNvSpPr/>
            <p:nvPr/>
          </p:nvSpPr>
          <p:spPr>
            <a:xfrm>
              <a:off x="503473" y="3905746"/>
              <a:ext cx="1064995" cy="504056"/>
            </a:xfrm>
            <a:prstGeom prst="homePlate">
              <a:avLst>
                <a:gd name="adj" fmla="val 0"/>
              </a:avLst>
            </a:prstGeom>
            <a:solidFill>
              <a:srgbClr val="0078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11" name="TextBox 66"/>
            <p:cNvSpPr txBox="1"/>
            <p:nvPr/>
          </p:nvSpPr>
          <p:spPr>
            <a:xfrm>
              <a:off x="503473" y="3941712"/>
              <a:ext cx="874700" cy="4184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4-1) </a:t>
              </a:r>
              <a:r>
                <a:rPr lang="ko-KR" altLang="en-US" sz="1000" dirty="0">
                  <a:solidFill>
                    <a:schemeClr val="bg1"/>
                  </a:solidFill>
                  <a:latin typeface="+mj-ea"/>
                  <a:ea typeface="+mj-ea"/>
                </a:rPr>
                <a:t>시험기관 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회원목록</a:t>
              </a:r>
              <a:endParaRPr lang="ko-KR" altLang="en-US" sz="1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67469" y="3905746"/>
              <a:ext cx="36004" cy="50405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944" y="1844327"/>
            <a:ext cx="6053735" cy="3318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9232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그룹 33"/>
          <p:cNvGrpSpPr/>
          <p:nvPr/>
        </p:nvGrpSpPr>
        <p:grpSpPr>
          <a:xfrm>
            <a:off x="6886110" y="1322388"/>
            <a:ext cx="3499319" cy="5702300"/>
            <a:chOff x="8116663" y="2354148"/>
            <a:chExt cx="2273661" cy="4653481"/>
          </a:xfrm>
        </p:grpSpPr>
        <p:sp>
          <p:nvSpPr>
            <p:cNvPr id="35" name="직사각형 34"/>
            <p:cNvSpPr/>
            <p:nvPr/>
          </p:nvSpPr>
          <p:spPr>
            <a:xfrm>
              <a:off x="8116665" y="2354148"/>
              <a:ext cx="2273659" cy="465348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12700" dist="12700" dir="3000000" algn="ctr" rotWithShape="0">
                <a:schemeClr val="tx1">
                  <a:lumMod val="50000"/>
                  <a:lumOff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rtlCol="0" anchor="t"/>
            <a:lstStyle/>
            <a:p>
              <a:pPr algn="ctr"/>
              <a:r>
                <a:rPr lang="ko-KR" altLang="en-US" sz="1200" dirty="0" smtClean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기능설명</a:t>
              </a:r>
              <a:endParaRPr lang="ko-KR" altLang="en-US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8116663" y="2595019"/>
              <a:ext cx="2273660" cy="436923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목록에서 선택된 회원정보의 상세정보를 확인한다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회원이력정보를 통해 수정 발생시 해당 정보에 대한 이력을 관리한다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</p:txBody>
        </p:sp>
      </p:grpSp>
      <p:sp>
        <p:nvSpPr>
          <p:cNvPr id="51" name="텍스트 개체 틀 50"/>
          <p:cNvSpPr>
            <a:spLocks noGrp="1"/>
          </p:cNvSpPr>
          <p:nvPr>
            <p:ph type="body" sz="quarter" idx="13"/>
          </p:nvPr>
        </p:nvSpPr>
        <p:spPr/>
        <p:txBody>
          <a:bodyPr anchor="ctr">
            <a:noAutofit/>
          </a:bodyPr>
          <a:lstStyle/>
          <a:p>
            <a:r>
              <a:rPr lang="en-US" altLang="ko-KR" sz="5600" dirty="0" smtClean="0"/>
              <a:t>01</a:t>
            </a:r>
            <a:endParaRPr lang="ko-KR" altLang="en-US" sz="5600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4"/>
          </p:nvPr>
        </p:nvSpPr>
        <p:spPr/>
        <p:txBody>
          <a:bodyPr anchor="ctr"/>
          <a:lstStyle/>
          <a:p>
            <a:r>
              <a:rPr lang="en-US" altLang="ko-KR" dirty="0" smtClean="0"/>
              <a:t>4) </a:t>
            </a:r>
            <a:r>
              <a:rPr lang="ko-KR" altLang="en-US" dirty="0"/>
              <a:t>시험기관 </a:t>
            </a:r>
            <a:r>
              <a:rPr lang="ko-KR" altLang="en-US" dirty="0" smtClean="0"/>
              <a:t>회원목록</a:t>
            </a:r>
            <a:endParaRPr lang="en-US" altLang="ko-KR" dirty="0"/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15"/>
          </p:nvPr>
        </p:nvSpPr>
        <p:spPr/>
        <p:txBody>
          <a:bodyPr anchor="ctr">
            <a:normAutofit fontScale="92500" lnSpcReduction="10000"/>
          </a:bodyPr>
          <a:lstStyle/>
          <a:p>
            <a:r>
              <a:rPr lang="ko-KR" altLang="en-US" dirty="0"/>
              <a:t>고효율인증시스템</a:t>
            </a:r>
            <a:r>
              <a:rPr lang="en-US" altLang="ko-KR" dirty="0"/>
              <a:t>(</a:t>
            </a:r>
            <a:r>
              <a:rPr lang="ko-KR" altLang="en-US" dirty="0"/>
              <a:t>시험기관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54" name="직사각형 53"/>
          <p:cNvSpPr/>
          <p:nvPr/>
        </p:nvSpPr>
        <p:spPr>
          <a:xfrm>
            <a:off x="304800" y="1668463"/>
            <a:ext cx="6456218" cy="5355004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9" name="그룹 8"/>
          <p:cNvGrpSpPr/>
          <p:nvPr/>
        </p:nvGrpSpPr>
        <p:grpSpPr>
          <a:xfrm>
            <a:off x="301717" y="1320978"/>
            <a:ext cx="6459301" cy="296570"/>
            <a:chOff x="467469" y="3905746"/>
            <a:chExt cx="1100999" cy="504056"/>
          </a:xfrm>
        </p:grpSpPr>
        <p:sp>
          <p:nvSpPr>
            <p:cNvPr id="10" name="오각형 9"/>
            <p:cNvSpPr/>
            <p:nvPr/>
          </p:nvSpPr>
          <p:spPr>
            <a:xfrm>
              <a:off x="503473" y="3905746"/>
              <a:ext cx="1064995" cy="504056"/>
            </a:xfrm>
            <a:prstGeom prst="homePlate">
              <a:avLst>
                <a:gd name="adj" fmla="val 0"/>
              </a:avLst>
            </a:prstGeom>
            <a:solidFill>
              <a:srgbClr val="0078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11" name="TextBox 66"/>
            <p:cNvSpPr txBox="1"/>
            <p:nvPr/>
          </p:nvSpPr>
          <p:spPr>
            <a:xfrm>
              <a:off x="503473" y="3941712"/>
              <a:ext cx="874700" cy="4184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4-2) </a:t>
              </a:r>
              <a:r>
                <a:rPr lang="ko-KR" altLang="en-US" sz="1000" dirty="0">
                  <a:solidFill>
                    <a:schemeClr val="bg1"/>
                  </a:solidFill>
                  <a:latin typeface="+mj-ea"/>
                  <a:ea typeface="+mj-ea"/>
                </a:rPr>
                <a:t>시험기관 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회원 상세정보</a:t>
              </a:r>
              <a:endParaRPr lang="ko-KR" altLang="en-US" sz="1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67469" y="3905746"/>
              <a:ext cx="36004" cy="50405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944" y="1844327"/>
            <a:ext cx="6053735" cy="3318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140" y="2863647"/>
            <a:ext cx="5821538" cy="326006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3841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그룹 33"/>
          <p:cNvGrpSpPr/>
          <p:nvPr/>
        </p:nvGrpSpPr>
        <p:grpSpPr>
          <a:xfrm>
            <a:off x="6886110" y="1322388"/>
            <a:ext cx="3499319" cy="5702300"/>
            <a:chOff x="8116663" y="2354148"/>
            <a:chExt cx="2273661" cy="4653481"/>
          </a:xfrm>
        </p:grpSpPr>
        <p:sp>
          <p:nvSpPr>
            <p:cNvPr id="35" name="직사각형 34"/>
            <p:cNvSpPr/>
            <p:nvPr/>
          </p:nvSpPr>
          <p:spPr>
            <a:xfrm>
              <a:off x="8116665" y="2354148"/>
              <a:ext cx="2273659" cy="465348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12700" dist="12700" dir="3000000" algn="ctr" rotWithShape="0">
                <a:schemeClr val="tx1">
                  <a:lumMod val="50000"/>
                  <a:lumOff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rtlCol="0" anchor="t"/>
            <a:lstStyle/>
            <a:p>
              <a:pPr algn="ctr"/>
              <a:r>
                <a:rPr lang="ko-KR" altLang="en-US" sz="1200" dirty="0" smtClean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기능설명</a:t>
              </a:r>
              <a:endParaRPr lang="ko-KR" altLang="en-US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8116663" y="2595019"/>
              <a:ext cx="2273660" cy="436923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시험기관에서 관리하는 </a:t>
              </a:r>
              <a:r>
                <a:rPr lang="ko-KR" altLang="en-US" sz="11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성적서를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조회한다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[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성적서 등록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]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버튼을 클릭하면 성적서 입력화면으로 이동한다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FontTx/>
                <a:buAutoNum type="arabicPeriod"/>
              </a:pP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[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엑셀저장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]</a:t>
              </a:r>
              <a:r>
                <a:rPr lang="ko-KR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버튼을 클릭하면 해당 목록을 엑셀로 저장 가능하다</a:t>
              </a:r>
              <a:r>
                <a:rPr lang="en-US" altLang="ko-KR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endPara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51" name="텍스트 개체 틀 50"/>
          <p:cNvSpPr>
            <a:spLocks noGrp="1"/>
          </p:cNvSpPr>
          <p:nvPr>
            <p:ph type="body" sz="quarter" idx="13"/>
          </p:nvPr>
        </p:nvSpPr>
        <p:spPr/>
        <p:txBody>
          <a:bodyPr anchor="ctr">
            <a:noAutofit/>
          </a:bodyPr>
          <a:lstStyle/>
          <a:p>
            <a:r>
              <a:rPr lang="en-US" altLang="ko-KR" sz="5600" dirty="0" smtClean="0"/>
              <a:t>01</a:t>
            </a:r>
            <a:endParaRPr lang="ko-KR" altLang="en-US" sz="5600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4"/>
          </p:nvPr>
        </p:nvSpPr>
        <p:spPr/>
        <p:txBody>
          <a:bodyPr anchor="ctr"/>
          <a:lstStyle/>
          <a:p>
            <a:r>
              <a:rPr lang="en-US" altLang="ko-KR" dirty="0" smtClean="0"/>
              <a:t>5) </a:t>
            </a:r>
            <a:r>
              <a:rPr lang="ko-KR" altLang="en-US" dirty="0" smtClean="0"/>
              <a:t>성적서 등록</a:t>
            </a:r>
            <a:endParaRPr lang="en-US" altLang="ko-KR" dirty="0"/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15"/>
          </p:nvPr>
        </p:nvSpPr>
        <p:spPr/>
        <p:txBody>
          <a:bodyPr anchor="ctr">
            <a:normAutofit fontScale="92500" lnSpcReduction="10000"/>
          </a:bodyPr>
          <a:lstStyle/>
          <a:p>
            <a:r>
              <a:rPr lang="ko-KR" altLang="en-US" dirty="0"/>
              <a:t>고효율인증시스템</a:t>
            </a:r>
            <a:r>
              <a:rPr lang="en-US" altLang="ko-KR" dirty="0"/>
              <a:t>(</a:t>
            </a:r>
            <a:r>
              <a:rPr lang="ko-KR" altLang="en-US" dirty="0"/>
              <a:t>시험기관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54" name="직사각형 53"/>
          <p:cNvSpPr/>
          <p:nvPr/>
        </p:nvSpPr>
        <p:spPr>
          <a:xfrm>
            <a:off x="304800" y="1668463"/>
            <a:ext cx="6456218" cy="5355004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9" name="그룹 8"/>
          <p:cNvGrpSpPr/>
          <p:nvPr/>
        </p:nvGrpSpPr>
        <p:grpSpPr>
          <a:xfrm>
            <a:off x="301717" y="1320978"/>
            <a:ext cx="6459301" cy="296570"/>
            <a:chOff x="467469" y="3905746"/>
            <a:chExt cx="1100999" cy="504056"/>
          </a:xfrm>
        </p:grpSpPr>
        <p:sp>
          <p:nvSpPr>
            <p:cNvPr id="10" name="오각형 9"/>
            <p:cNvSpPr/>
            <p:nvPr/>
          </p:nvSpPr>
          <p:spPr>
            <a:xfrm>
              <a:off x="503473" y="3905746"/>
              <a:ext cx="1064995" cy="504056"/>
            </a:xfrm>
            <a:prstGeom prst="homePlate">
              <a:avLst>
                <a:gd name="adj" fmla="val 0"/>
              </a:avLst>
            </a:prstGeom>
            <a:solidFill>
              <a:srgbClr val="0078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11" name="TextBox 66"/>
            <p:cNvSpPr txBox="1"/>
            <p:nvPr/>
          </p:nvSpPr>
          <p:spPr>
            <a:xfrm>
              <a:off x="503473" y="3941712"/>
              <a:ext cx="874700" cy="4184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5-1) 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성적서 목록 조회</a:t>
              </a:r>
              <a:endParaRPr lang="ko-KR" altLang="en-US" sz="1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67469" y="3905746"/>
              <a:ext cx="36004" cy="50405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29" y="1797182"/>
            <a:ext cx="6262879" cy="4308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1572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그룹 33"/>
          <p:cNvGrpSpPr/>
          <p:nvPr/>
        </p:nvGrpSpPr>
        <p:grpSpPr>
          <a:xfrm>
            <a:off x="6886110" y="1322388"/>
            <a:ext cx="3499319" cy="5702300"/>
            <a:chOff x="8116663" y="2354148"/>
            <a:chExt cx="2273661" cy="4653481"/>
          </a:xfrm>
        </p:grpSpPr>
        <p:sp>
          <p:nvSpPr>
            <p:cNvPr id="35" name="직사각형 34"/>
            <p:cNvSpPr/>
            <p:nvPr/>
          </p:nvSpPr>
          <p:spPr>
            <a:xfrm>
              <a:off x="8116665" y="2354148"/>
              <a:ext cx="2273659" cy="465348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12700" dist="12700" dir="3000000" algn="ctr" rotWithShape="0">
                <a:schemeClr val="tx1">
                  <a:lumMod val="50000"/>
                  <a:lumOff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rtlCol="0" anchor="t"/>
            <a:lstStyle/>
            <a:p>
              <a:pPr algn="ctr"/>
              <a:r>
                <a:rPr lang="ko-KR" altLang="en-US" sz="1200" dirty="0" smtClean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기능설명</a:t>
              </a:r>
              <a:endParaRPr lang="ko-KR" altLang="en-US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8116663" y="2595019"/>
              <a:ext cx="2273660" cy="436923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[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성적서 등록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]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버튼을 클릭하면 성적서 입력화면으로 이동한다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기자재 목록을 표시하고 등록 할 기자재를 선택한다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</p:txBody>
        </p:sp>
      </p:grpSp>
      <p:sp>
        <p:nvSpPr>
          <p:cNvPr id="51" name="텍스트 개체 틀 50"/>
          <p:cNvSpPr>
            <a:spLocks noGrp="1"/>
          </p:cNvSpPr>
          <p:nvPr>
            <p:ph type="body" sz="quarter" idx="13"/>
          </p:nvPr>
        </p:nvSpPr>
        <p:spPr/>
        <p:txBody>
          <a:bodyPr anchor="ctr">
            <a:noAutofit/>
          </a:bodyPr>
          <a:lstStyle/>
          <a:p>
            <a:r>
              <a:rPr lang="en-US" altLang="ko-KR" sz="5600" dirty="0" smtClean="0"/>
              <a:t>01</a:t>
            </a:r>
            <a:endParaRPr lang="ko-KR" altLang="en-US" sz="5600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4"/>
          </p:nvPr>
        </p:nvSpPr>
        <p:spPr/>
        <p:txBody>
          <a:bodyPr anchor="ctr"/>
          <a:lstStyle/>
          <a:p>
            <a:r>
              <a:rPr lang="en-US" altLang="ko-KR" dirty="0" smtClean="0"/>
              <a:t>5) </a:t>
            </a:r>
            <a:r>
              <a:rPr lang="ko-KR" altLang="en-US" dirty="0" smtClean="0"/>
              <a:t>성적서 등록</a:t>
            </a:r>
            <a:endParaRPr lang="en-US" altLang="ko-KR" dirty="0"/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15"/>
          </p:nvPr>
        </p:nvSpPr>
        <p:spPr/>
        <p:txBody>
          <a:bodyPr anchor="ctr">
            <a:normAutofit fontScale="92500" lnSpcReduction="10000"/>
          </a:bodyPr>
          <a:lstStyle/>
          <a:p>
            <a:r>
              <a:rPr lang="ko-KR" altLang="en-US" dirty="0"/>
              <a:t>고효율인증시스템</a:t>
            </a:r>
            <a:r>
              <a:rPr lang="en-US" altLang="ko-KR" dirty="0"/>
              <a:t>(</a:t>
            </a:r>
            <a:r>
              <a:rPr lang="ko-KR" altLang="en-US" dirty="0"/>
              <a:t>시험기관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54" name="직사각형 53"/>
          <p:cNvSpPr/>
          <p:nvPr/>
        </p:nvSpPr>
        <p:spPr>
          <a:xfrm>
            <a:off x="304800" y="1668463"/>
            <a:ext cx="6456218" cy="5355004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9" name="그룹 8"/>
          <p:cNvGrpSpPr/>
          <p:nvPr/>
        </p:nvGrpSpPr>
        <p:grpSpPr>
          <a:xfrm>
            <a:off x="301717" y="1320978"/>
            <a:ext cx="6459301" cy="296570"/>
            <a:chOff x="467469" y="3905746"/>
            <a:chExt cx="1100999" cy="504056"/>
          </a:xfrm>
        </p:grpSpPr>
        <p:sp>
          <p:nvSpPr>
            <p:cNvPr id="10" name="오각형 9"/>
            <p:cNvSpPr/>
            <p:nvPr/>
          </p:nvSpPr>
          <p:spPr>
            <a:xfrm>
              <a:off x="503473" y="3905746"/>
              <a:ext cx="1064995" cy="504056"/>
            </a:xfrm>
            <a:prstGeom prst="homePlate">
              <a:avLst>
                <a:gd name="adj" fmla="val 0"/>
              </a:avLst>
            </a:prstGeom>
            <a:solidFill>
              <a:srgbClr val="0078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11" name="TextBox 66"/>
            <p:cNvSpPr txBox="1"/>
            <p:nvPr/>
          </p:nvSpPr>
          <p:spPr>
            <a:xfrm>
              <a:off x="503473" y="3941712"/>
              <a:ext cx="874700" cy="4184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5-2) 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성적서 등록</a:t>
              </a:r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_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기자재 선택</a:t>
              </a:r>
              <a:endParaRPr lang="ko-KR" altLang="en-US" sz="1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67469" y="3905746"/>
              <a:ext cx="36004" cy="50405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30" y="1810327"/>
            <a:ext cx="6232736" cy="4276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49"/>
          <a:stretch/>
        </p:blipFill>
        <p:spPr bwMode="auto">
          <a:xfrm>
            <a:off x="1441162" y="3282002"/>
            <a:ext cx="5033530" cy="293876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직사각형 15"/>
          <p:cNvSpPr/>
          <p:nvPr/>
        </p:nvSpPr>
        <p:spPr>
          <a:xfrm>
            <a:off x="5499528" y="2897609"/>
            <a:ext cx="633568" cy="260586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7" name="꺾인 연결선 16"/>
          <p:cNvCxnSpPr>
            <a:stCxn id="16" idx="1"/>
            <a:endCxn id="7170" idx="0"/>
          </p:cNvCxnSpPr>
          <p:nvPr/>
        </p:nvCxnSpPr>
        <p:spPr>
          <a:xfrm rot="10800000" flipV="1">
            <a:off x="3957928" y="3027902"/>
            <a:ext cx="1541601" cy="254100"/>
          </a:xfrm>
          <a:prstGeom prst="bentConnector2">
            <a:avLst/>
          </a:prstGeom>
          <a:ln w="190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29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그룹 33"/>
          <p:cNvGrpSpPr/>
          <p:nvPr/>
        </p:nvGrpSpPr>
        <p:grpSpPr>
          <a:xfrm>
            <a:off x="6886110" y="1322388"/>
            <a:ext cx="3499317" cy="5702300"/>
            <a:chOff x="8116664" y="2354148"/>
            <a:chExt cx="2273660" cy="4653481"/>
          </a:xfrm>
        </p:grpSpPr>
        <p:sp>
          <p:nvSpPr>
            <p:cNvPr id="35" name="직사각형 34"/>
            <p:cNvSpPr/>
            <p:nvPr/>
          </p:nvSpPr>
          <p:spPr>
            <a:xfrm>
              <a:off x="8116665" y="2354148"/>
              <a:ext cx="2273659" cy="465348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12700" dist="12700" dir="3000000" algn="ctr" rotWithShape="0">
                <a:schemeClr val="tx1">
                  <a:lumMod val="50000"/>
                  <a:lumOff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rtlCol="0" anchor="t"/>
            <a:lstStyle/>
            <a:p>
              <a:pPr algn="ctr"/>
              <a:r>
                <a:rPr lang="ko-KR" altLang="en-US" sz="1200" dirty="0" smtClean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기능설명</a:t>
              </a:r>
              <a:endParaRPr lang="ko-KR" altLang="en-US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8116664" y="2595019"/>
              <a:ext cx="2273660" cy="436923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모델정보를 </a:t>
              </a:r>
              <a:r>
                <a:rPr lang="ko-KR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등록한다</a:t>
              </a:r>
              <a:r>
                <a:rPr lang="en-US" altLang="ko-KR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[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업체검색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] </a:t>
              </a:r>
              <a:r>
                <a:rPr lang="ko-KR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버튼을 클릭하면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해당 </a:t>
              </a:r>
              <a:r>
                <a:rPr lang="ko-KR" altLang="en-US" sz="11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성적서를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사용할 업체를 선택한다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  <a:endParaRPr lang="en-US" altLang="ko-KR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51" name="텍스트 개체 틀 50"/>
          <p:cNvSpPr>
            <a:spLocks noGrp="1"/>
          </p:cNvSpPr>
          <p:nvPr>
            <p:ph type="body" sz="quarter" idx="13"/>
          </p:nvPr>
        </p:nvSpPr>
        <p:spPr/>
        <p:txBody>
          <a:bodyPr anchor="ctr">
            <a:noAutofit/>
          </a:bodyPr>
          <a:lstStyle/>
          <a:p>
            <a:r>
              <a:rPr lang="en-US" altLang="ko-KR" sz="5600" dirty="0" smtClean="0"/>
              <a:t>01</a:t>
            </a:r>
            <a:endParaRPr lang="ko-KR" altLang="en-US" sz="5600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4"/>
          </p:nvPr>
        </p:nvSpPr>
        <p:spPr/>
        <p:txBody>
          <a:bodyPr anchor="ctr"/>
          <a:lstStyle/>
          <a:p>
            <a:r>
              <a:rPr lang="en-US" altLang="ko-KR" dirty="0" smtClean="0"/>
              <a:t>5) </a:t>
            </a:r>
            <a:r>
              <a:rPr lang="ko-KR" altLang="en-US" dirty="0" smtClean="0"/>
              <a:t>성적서 등록</a:t>
            </a:r>
            <a:endParaRPr lang="en-US" altLang="ko-KR" dirty="0"/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15"/>
          </p:nvPr>
        </p:nvSpPr>
        <p:spPr/>
        <p:txBody>
          <a:bodyPr anchor="ctr">
            <a:normAutofit fontScale="92500" lnSpcReduction="10000"/>
          </a:bodyPr>
          <a:lstStyle/>
          <a:p>
            <a:r>
              <a:rPr lang="ko-KR" altLang="en-US" dirty="0"/>
              <a:t>고효율인증시스템</a:t>
            </a:r>
            <a:r>
              <a:rPr lang="en-US" altLang="ko-KR" dirty="0"/>
              <a:t>(</a:t>
            </a:r>
            <a:r>
              <a:rPr lang="ko-KR" altLang="en-US" dirty="0"/>
              <a:t>시험기관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54" name="직사각형 53"/>
          <p:cNvSpPr/>
          <p:nvPr/>
        </p:nvSpPr>
        <p:spPr>
          <a:xfrm>
            <a:off x="304800" y="1668463"/>
            <a:ext cx="6456218" cy="5355004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9" name="그룹 8"/>
          <p:cNvGrpSpPr/>
          <p:nvPr/>
        </p:nvGrpSpPr>
        <p:grpSpPr>
          <a:xfrm>
            <a:off x="301717" y="1320978"/>
            <a:ext cx="6459301" cy="296570"/>
            <a:chOff x="467469" y="3905746"/>
            <a:chExt cx="1100999" cy="504056"/>
          </a:xfrm>
        </p:grpSpPr>
        <p:sp>
          <p:nvSpPr>
            <p:cNvPr id="10" name="오각형 9"/>
            <p:cNvSpPr/>
            <p:nvPr/>
          </p:nvSpPr>
          <p:spPr>
            <a:xfrm>
              <a:off x="503473" y="3905746"/>
              <a:ext cx="1064995" cy="504056"/>
            </a:xfrm>
            <a:prstGeom prst="homePlate">
              <a:avLst>
                <a:gd name="adj" fmla="val 0"/>
              </a:avLst>
            </a:prstGeom>
            <a:solidFill>
              <a:srgbClr val="0078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11" name="TextBox 66"/>
            <p:cNvSpPr txBox="1"/>
            <p:nvPr/>
          </p:nvSpPr>
          <p:spPr>
            <a:xfrm>
              <a:off x="503473" y="3941712"/>
              <a:ext cx="874700" cy="4184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5-3) 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성적서 등록</a:t>
              </a:r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_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모델정보 등록</a:t>
              </a:r>
              <a:endParaRPr lang="ko-KR" altLang="en-US" sz="1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67469" y="3905746"/>
              <a:ext cx="36004" cy="50405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30" y="1810327"/>
            <a:ext cx="6232736" cy="4276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409" y="2530763"/>
            <a:ext cx="5521143" cy="395691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0429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그룹 33"/>
          <p:cNvGrpSpPr/>
          <p:nvPr/>
        </p:nvGrpSpPr>
        <p:grpSpPr>
          <a:xfrm>
            <a:off x="6886110" y="1322388"/>
            <a:ext cx="3499317" cy="5702300"/>
            <a:chOff x="8116664" y="2354148"/>
            <a:chExt cx="2273660" cy="4653481"/>
          </a:xfrm>
        </p:grpSpPr>
        <p:sp>
          <p:nvSpPr>
            <p:cNvPr id="35" name="직사각형 34"/>
            <p:cNvSpPr/>
            <p:nvPr/>
          </p:nvSpPr>
          <p:spPr>
            <a:xfrm>
              <a:off x="8116665" y="2354148"/>
              <a:ext cx="2273659" cy="465348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12700" dist="12700" dir="3000000" algn="ctr" rotWithShape="0">
                <a:schemeClr val="tx1">
                  <a:lumMod val="50000"/>
                  <a:lumOff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rtlCol="0" anchor="t"/>
            <a:lstStyle/>
            <a:p>
              <a:pPr algn="ctr"/>
              <a:r>
                <a:rPr lang="ko-KR" altLang="en-US" sz="1200" dirty="0" smtClean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기능설명</a:t>
              </a:r>
              <a:endParaRPr lang="ko-KR" altLang="en-US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8116664" y="2595019"/>
              <a:ext cx="2273660" cy="436923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[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업체검색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] </a:t>
              </a:r>
              <a:r>
                <a:rPr lang="ko-KR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버튼을 클릭하면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해당 </a:t>
              </a:r>
              <a:r>
                <a:rPr lang="ko-KR" altLang="en-US" sz="11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성적서를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사용할 업체를 검색한다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[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선택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]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버튼을 클릭하면 해당 업체가 지정된다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>
                <a:lnSpc>
                  <a:spcPct val="150000"/>
                </a:lnSpc>
              </a:pPr>
              <a:r>
                <a:rPr lang="ko-KR" altLang="en-US" sz="1050" b="1" i="1" dirty="0" smtClean="0">
                  <a:solidFill>
                    <a:srgbClr val="FF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      </a:t>
              </a:r>
              <a:r>
                <a:rPr lang="en-US" altLang="ko-KR" sz="1050" b="1" i="1" dirty="0" smtClean="0">
                  <a:solidFill>
                    <a:srgbClr val="FF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* </a:t>
              </a:r>
              <a:r>
                <a:rPr lang="ko-KR" altLang="en-US" sz="1050" b="1" i="1" dirty="0" smtClean="0">
                  <a:solidFill>
                    <a:srgbClr val="FF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업체정보가 없는 경우 업체의 회원가입 유도</a:t>
              </a:r>
              <a:endParaRPr lang="en-US" altLang="ko-KR" sz="1050" b="1" i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51" name="텍스트 개체 틀 50"/>
          <p:cNvSpPr>
            <a:spLocks noGrp="1"/>
          </p:cNvSpPr>
          <p:nvPr>
            <p:ph type="body" sz="quarter" idx="13"/>
          </p:nvPr>
        </p:nvSpPr>
        <p:spPr/>
        <p:txBody>
          <a:bodyPr anchor="ctr">
            <a:noAutofit/>
          </a:bodyPr>
          <a:lstStyle/>
          <a:p>
            <a:r>
              <a:rPr lang="en-US" altLang="ko-KR" sz="5600" dirty="0" smtClean="0"/>
              <a:t>01</a:t>
            </a:r>
            <a:endParaRPr lang="ko-KR" altLang="en-US" sz="5600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4"/>
          </p:nvPr>
        </p:nvSpPr>
        <p:spPr/>
        <p:txBody>
          <a:bodyPr anchor="ctr"/>
          <a:lstStyle/>
          <a:p>
            <a:r>
              <a:rPr lang="en-US" altLang="ko-KR" dirty="0" smtClean="0"/>
              <a:t>5) </a:t>
            </a:r>
            <a:r>
              <a:rPr lang="ko-KR" altLang="en-US" dirty="0" smtClean="0"/>
              <a:t>성적서 등록</a:t>
            </a:r>
            <a:endParaRPr lang="en-US" altLang="ko-KR" dirty="0"/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15"/>
          </p:nvPr>
        </p:nvSpPr>
        <p:spPr/>
        <p:txBody>
          <a:bodyPr anchor="ctr">
            <a:normAutofit fontScale="92500" lnSpcReduction="10000"/>
          </a:bodyPr>
          <a:lstStyle/>
          <a:p>
            <a:r>
              <a:rPr lang="ko-KR" altLang="en-US" dirty="0"/>
              <a:t>고효율인증시스템</a:t>
            </a:r>
            <a:r>
              <a:rPr lang="en-US" altLang="ko-KR" dirty="0"/>
              <a:t>(</a:t>
            </a:r>
            <a:r>
              <a:rPr lang="ko-KR" altLang="en-US" dirty="0"/>
              <a:t>시험기관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54" name="직사각형 53"/>
          <p:cNvSpPr/>
          <p:nvPr/>
        </p:nvSpPr>
        <p:spPr>
          <a:xfrm>
            <a:off x="304800" y="1668463"/>
            <a:ext cx="6456218" cy="5355004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9" name="그룹 8"/>
          <p:cNvGrpSpPr/>
          <p:nvPr/>
        </p:nvGrpSpPr>
        <p:grpSpPr>
          <a:xfrm>
            <a:off x="301717" y="1320978"/>
            <a:ext cx="6459301" cy="296570"/>
            <a:chOff x="467469" y="3905746"/>
            <a:chExt cx="1100999" cy="504056"/>
          </a:xfrm>
        </p:grpSpPr>
        <p:sp>
          <p:nvSpPr>
            <p:cNvPr id="10" name="오각형 9"/>
            <p:cNvSpPr/>
            <p:nvPr/>
          </p:nvSpPr>
          <p:spPr>
            <a:xfrm>
              <a:off x="503473" y="3905746"/>
              <a:ext cx="1064995" cy="504056"/>
            </a:xfrm>
            <a:prstGeom prst="homePlate">
              <a:avLst>
                <a:gd name="adj" fmla="val 0"/>
              </a:avLst>
            </a:prstGeom>
            <a:solidFill>
              <a:srgbClr val="0078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11" name="TextBox 66"/>
            <p:cNvSpPr txBox="1"/>
            <p:nvPr/>
          </p:nvSpPr>
          <p:spPr>
            <a:xfrm>
              <a:off x="503473" y="3941712"/>
              <a:ext cx="874700" cy="4184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5-3) 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성적서 등록</a:t>
              </a:r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_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업체검색</a:t>
              </a:r>
              <a:endParaRPr lang="ko-KR" altLang="en-US" sz="1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67469" y="3905746"/>
              <a:ext cx="36004" cy="50405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944" y="1874980"/>
            <a:ext cx="6095852" cy="4368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7121" y="2969386"/>
            <a:ext cx="3552885" cy="275315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직사각형 15"/>
          <p:cNvSpPr/>
          <p:nvPr/>
        </p:nvSpPr>
        <p:spPr>
          <a:xfrm>
            <a:off x="2751496" y="2503979"/>
            <a:ext cx="523610" cy="236896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7" name="꺾인 연결선 16"/>
          <p:cNvCxnSpPr>
            <a:stCxn id="16" idx="3"/>
            <a:endCxn id="9218" idx="0"/>
          </p:cNvCxnSpPr>
          <p:nvPr/>
        </p:nvCxnSpPr>
        <p:spPr>
          <a:xfrm>
            <a:off x="3275106" y="2622427"/>
            <a:ext cx="1468458" cy="346959"/>
          </a:xfrm>
          <a:prstGeom prst="bentConnector2">
            <a:avLst/>
          </a:prstGeom>
          <a:ln w="190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2285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그룹 33"/>
          <p:cNvGrpSpPr/>
          <p:nvPr/>
        </p:nvGrpSpPr>
        <p:grpSpPr>
          <a:xfrm>
            <a:off x="6886110" y="1322388"/>
            <a:ext cx="3499319" cy="5702300"/>
            <a:chOff x="8116663" y="2354148"/>
            <a:chExt cx="2273661" cy="4653481"/>
          </a:xfrm>
        </p:grpSpPr>
        <p:sp>
          <p:nvSpPr>
            <p:cNvPr id="35" name="직사각형 34"/>
            <p:cNvSpPr/>
            <p:nvPr/>
          </p:nvSpPr>
          <p:spPr>
            <a:xfrm>
              <a:off x="8116665" y="2354148"/>
              <a:ext cx="2273659" cy="465348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12700" dist="12700" dir="3000000" algn="ctr" rotWithShape="0">
                <a:schemeClr val="tx1">
                  <a:lumMod val="50000"/>
                  <a:lumOff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rtlCol="0" anchor="t"/>
            <a:lstStyle/>
            <a:p>
              <a:pPr algn="ctr"/>
              <a:r>
                <a:rPr lang="ko-KR" altLang="en-US" sz="1200" dirty="0" smtClean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기능설명</a:t>
              </a:r>
              <a:endParaRPr lang="ko-KR" altLang="en-US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8116663" y="2595019"/>
              <a:ext cx="2273660" cy="436923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시험기관에서 관리하는 </a:t>
              </a:r>
              <a:r>
                <a:rPr lang="ko-KR" altLang="en-US" sz="11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성적서를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조회한다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신청상태가 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[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저장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]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인 </a:t>
              </a:r>
              <a:r>
                <a:rPr lang="ko-KR" altLang="en-US" sz="11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성적서를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</a:t>
              </a:r>
              <a:r>
                <a:rPr lang="ko-KR" altLang="en-US" sz="11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더블클릭한다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</p:txBody>
        </p:sp>
      </p:grpSp>
      <p:sp>
        <p:nvSpPr>
          <p:cNvPr id="51" name="텍스트 개체 틀 50"/>
          <p:cNvSpPr>
            <a:spLocks noGrp="1"/>
          </p:cNvSpPr>
          <p:nvPr>
            <p:ph type="body" sz="quarter" idx="13"/>
          </p:nvPr>
        </p:nvSpPr>
        <p:spPr/>
        <p:txBody>
          <a:bodyPr anchor="ctr">
            <a:noAutofit/>
          </a:bodyPr>
          <a:lstStyle/>
          <a:p>
            <a:r>
              <a:rPr lang="en-US" altLang="ko-KR" sz="5600" dirty="0" smtClean="0"/>
              <a:t>01</a:t>
            </a:r>
            <a:endParaRPr lang="ko-KR" altLang="en-US" sz="5600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4"/>
          </p:nvPr>
        </p:nvSpPr>
        <p:spPr/>
        <p:txBody>
          <a:bodyPr anchor="ctr"/>
          <a:lstStyle/>
          <a:p>
            <a:r>
              <a:rPr lang="en-US" altLang="ko-KR" dirty="0"/>
              <a:t>6</a:t>
            </a:r>
            <a:r>
              <a:rPr lang="en-US" altLang="ko-KR" dirty="0" smtClean="0"/>
              <a:t>) </a:t>
            </a:r>
            <a:r>
              <a:rPr lang="ko-KR" altLang="en-US" dirty="0" smtClean="0"/>
              <a:t>성적서 신청</a:t>
            </a:r>
            <a:endParaRPr lang="en-US" altLang="ko-KR" dirty="0"/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15"/>
          </p:nvPr>
        </p:nvSpPr>
        <p:spPr/>
        <p:txBody>
          <a:bodyPr anchor="ctr">
            <a:normAutofit fontScale="92500" lnSpcReduction="10000"/>
          </a:bodyPr>
          <a:lstStyle/>
          <a:p>
            <a:r>
              <a:rPr lang="ko-KR" altLang="en-US" dirty="0"/>
              <a:t>고효율인증시스템</a:t>
            </a:r>
            <a:r>
              <a:rPr lang="en-US" altLang="ko-KR" dirty="0"/>
              <a:t>(</a:t>
            </a:r>
            <a:r>
              <a:rPr lang="ko-KR" altLang="en-US" dirty="0"/>
              <a:t>시험기관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54" name="직사각형 53"/>
          <p:cNvSpPr/>
          <p:nvPr/>
        </p:nvSpPr>
        <p:spPr>
          <a:xfrm>
            <a:off x="304800" y="1668463"/>
            <a:ext cx="6456218" cy="5355004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9" name="그룹 8"/>
          <p:cNvGrpSpPr/>
          <p:nvPr/>
        </p:nvGrpSpPr>
        <p:grpSpPr>
          <a:xfrm>
            <a:off x="301717" y="1320978"/>
            <a:ext cx="6459301" cy="296570"/>
            <a:chOff x="467469" y="3905746"/>
            <a:chExt cx="1100999" cy="504056"/>
          </a:xfrm>
        </p:grpSpPr>
        <p:sp>
          <p:nvSpPr>
            <p:cNvPr id="10" name="오각형 9"/>
            <p:cNvSpPr/>
            <p:nvPr/>
          </p:nvSpPr>
          <p:spPr>
            <a:xfrm>
              <a:off x="503473" y="3905746"/>
              <a:ext cx="1064995" cy="504056"/>
            </a:xfrm>
            <a:prstGeom prst="homePlate">
              <a:avLst>
                <a:gd name="adj" fmla="val 0"/>
              </a:avLst>
            </a:prstGeom>
            <a:solidFill>
              <a:srgbClr val="0078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11" name="TextBox 66"/>
            <p:cNvSpPr txBox="1"/>
            <p:nvPr/>
          </p:nvSpPr>
          <p:spPr>
            <a:xfrm>
              <a:off x="503473" y="3941712"/>
              <a:ext cx="874700" cy="4184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6-1) 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성적서 목록 조회</a:t>
              </a:r>
              <a:endParaRPr lang="ko-KR" altLang="en-US" sz="1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67469" y="3905746"/>
              <a:ext cx="36004" cy="50405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29" y="1788502"/>
            <a:ext cx="6248645" cy="4298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3729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그룹 33"/>
          <p:cNvGrpSpPr/>
          <p:nvPr/>
        </p:nvGrpSpPr>
        <p:grpSpPr>
          <a:xfrm>
            <a:off x="6886110" y="1322388"/>
            <a:ext cx="3499319" cy="5702300"/>
            <a:chOff x="8116663" y="2354148"/>
            <a:chExt cx="2273661" cy="4653481"/>
          </a:xfrm>
        </p:grpSpPr>
        <p:sp>
          <p:nvSpPr>
            <p:cNvPr id="35" name="직사각형 34"/>
            <p:cNvSpPr/>
            <p:nvPr/>
          </p:nvSpPr>
          <p:spPr>
            <a:xfrm>
              <a:off x="8116665" y="2354148"/>
              <a:ext cx="2273659" cy="465348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12700" dist="12700" dir="3000000" algn="ctr" rotWithShape="0">
                <a:schemeClr val="tx1">
                  <a:lumMod val="50000"/>
                  <a:lumOff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rtlCol="0" anchor="t"/>
            <a:lstStyle/>
            <a:p>
              <a:pPr algn="ctr"/>
              <a:r>
                <a:rPr lang="ko-KR" altLang="en-US" sz="1200" dirty="0" smtClean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기능설명</a:t>
              </a:r>
              <a:endParaRPr lang="ko-KR" altLang="en-US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8116663" y="2595019"/>
              <a:ext cx="2273660" cy="436923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[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저장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]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버튼을 클릭하면 내용을 수정할 수 있다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[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신청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]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버튼을 클릭하면 업체에서 조회하여 성적서 정보를 사용할 수 있고 해당 내용은 수정이 불가능하다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  <a:buAutoNum type="arabicPeriod"/>
              </a:pP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[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삭제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] 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버튼을 클릭하면 해당 </a:t>
              </a:r>
              <a:r>
                <a:rPr lang="ko-KR" altLang="en-US" sz="11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성적서를</a:t>
              </a:r>
              <a:r>
                <a:rPr lang="ko-KR" altLang="en-US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삭제한다</a:t>
              </a:r>
              <a:r>
                <a:rPr lang="en-US" altLang="ko-KR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  <a:p>
              <a:pPr>
                <a:lnSpc>
                  <a:spcPct val="150000"/>
                </a:lnSpc>
              </a:pPr>
              <a:r>
                <a:rPr lang="ko-KR" altLang="en-US" sz="1050" b="1" i="1" dirty="0" smtClean="0">
                  <a:solidFill>
                    <a:srgbClr val="FF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     </a:t>
              </a:r>
              <a:r>
                <a:rPr lang="en-US" altLang="ko-KR" sz="1050" b="1" i="1" dirty="0" smtClean="0">
                  <a:solidFill>
                    <a:srgbClr val="FF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* </a:t>
              </a:r>
              <a:r>
                <a:rPr lang="ko-KR" altLang="en-US" sz="1050" b="1" i="1" dirty="0" smtClean="0">
                  <a:solidFill>
                    <a:srgbClr val="FF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단</a:t>
              </a:r>
              <a:r>
                <a:rPr lang="en-US" altLang="ko-KR" sz="1050" b="1" i="1" dirty="0" smtClean="0">
                  <a:solidFill>
                    <a:srgbClr val="FF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, [</a:t>
              </a:r>
              <a:r>
                <a:rPr lang="ko-KR" altLang="en-US" sz="1050" b="1" i="1" dirty="0" smtClean="0">
                  <a:solidFill>
                    <a:srgbClr val="FF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저장</a:t>
              </a:r>
              <a:r>
                <a:rPr lang="en-US" altLang="ko-KR" sz="1050" b="1" i="1" dirty="0" smtClean="0">
                  <a:solidFill>
                    <a:srgbClr val="FF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] </a:t>
              </a:r>
              <a:r>
                <a:rPr lang="ko-KR" altLang="en-US" sz="1050" b="1" i="1" dirty="0" smtClean="0">
                  <a:solidFill>
                    <a:srgbClr val="FF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상태일 경우에만 삭제 가능</a:t>
              </a:r>
              <a:r>
                <a:rPr lang="en-US" altLang="ko-KR" sz="1050" b="1" i="1" dirty="0" smtClean="0">
                  <a:solidFill>
                    <a:srgbClr val="FF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</a:p>
          </p:txBody>
        </p:sp>
      </p:grpSp>
      <p:sp>
        <p:nvSpPr>
          <p:cNvPr id="51" name="텍스트 개체 틀 50"/>
          <p:cNvSpPr>
            <a:spLocks noGrp="1"/>
          </p:cNvSpPr>
          <p:nvPr>
            <p:ph type="body" sz="quarter" idx="13"/>
          </p:nvPr>
        </p:nvSpPr>
        <p:spPr/>
        <p:txBody>
          <a:bodyPr anchor="ctr">
            <a:noAutofit/>
          </a:bodyPr>
          <a:lstStyle/>
          <a:p>
            <a:r>
              <a:rPr lang="en-US" altLang="ko-KR" sz="5600" dirty="0" smtClean="0"/>
              <a:t>01</a:t>
            </a:r>
            <a:endParaRPr lang="ko-KR" altLang="en-US" sz="5600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4"/>
          </p:nvPr>
        </p:nvSpPr>
        <p:spPr/>
        <p:txBody>
          <a:bodyPr anchor="ctr"/>
          <a:lstStyle/>
          <a:p>
            <a:r>
              <a:rPr lang="en-US" altLang="ko-KR" dirty="0"/>
              <a:t>6</a:t>
            </a:r>
            <a:r>
              <a:rPr lang="en-US" altLang="ko-KR" dirty="0" smtClean="0"/>
              <a:t>) </a:t>
            </a:r>
            <a:r>
              <a:rPr lang="ko-KR" altLang="en-US" dirty="0" smtClean="0"/>
              <a:t>성적서 신청</a:t>
            </a:r>
            <a:endParaRPr lang="en-US" altLang="ko-KR" dirty="0"/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15"/>
          </p:nvPr>
        </p:nvSpPr>
        <p:spPr/>
        <p:txBody>
          <a:bodyPr anchor="ctr">
            <a:normAutofit fontScale="92500" lnSpcReduction="10000"/>
          </a:bodyPr>
          <a:lstStyle/>
          <a:p>
            <a:r>
              <a:rPr lang="ko-KR" altLang="en-US" dirty="0"/>
              <a:t>고효율인증시스템</a:t>
            </a:r>
            <a:r>
              <a:rPr lang="en-US" altLang="ko-KR" dirty="0"/>
              <a:t>(</a:t>
            </a:r>
            <a:r>
              <a:rPr lang="ko-KR" altLang="en-US" dirty="0"/>
              <a:t>시험기관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54" name="직사각형 53"/>
          <p:cNvSpPr/>
          <p:nvPr/>
        </p:nvSpPr>
        <p:spPr>
          <a:xfrm>
            <a:off x="304800" y="1668463"/>
            <a:ext cx="6456218" cy="5355004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9" name="그룹 8"/>
          <p:cNvGrpSpPr/>
          <p:nvPr/>
        </p:nvGrpSpPr>
        <p:grpSpPr>
          <a:xfrm>
            <a:off x="301717" y="1320978"/>
            <a:ext cx="6459301" cy="296570"/>
            <a:chOff x="467469" y="3905746"/>
            <a:chExt cx="1100999" cy="504056"/>
          </a:xfrm>
        </p:grpSpPr>
        <p:sp>
          <p:nvSpPr>
            <p:cNvPr id="10" name="오각형 9"/>
            <p:cNvSpPr/>
            <p:nvPr/>
          </p:nvSpPr>
          <p:spPr>
            <a:xfrm>
              <a:off x="503473" y="3905746"/>
              <a:ext cx="1064995" cy="504056"/>
            </a:xfrm>
            <a:prstGeom prst="homePlate">
              <a:avLst>
                <a:gd name="adj" fmla="val 0"/>
              </a:avLst>
            </a:prstGeom>
            <a:solidFill>
              <a:srgbClr val="0078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11" name="TextBox 66"/>
            <p:cNvSpPr txBox="1"/>
            <p:nvPr/>
          </p:nvSpPr>
          <p:spPr>
            <a:xfrm>
              <a:off x="503473" y="3941712"/>
              <a:ext cx="874700" cy="4184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6-2) 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성적서 목록 조회</a:t>
              </a:r>
              <a:r>
                <a:rPr lang="en-US" altLang="ko-KR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_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+mj-ea"/>
                  <a:ea typeface="+mj-ea"/>
                </a:rPr>
                <a:t>성적서 신청처리</a:t>
              </a:r>
              <a:endParaRPr lang="ko-KR" altLang="en-US" sz="1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67469" y="3905746"/>
              <a:ext cx="36004" cy="50405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29" y="1788502"/>
            <a:ext cx="6248645" cy="4298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182" y="2285040"/>
            <a:ext cx="5431848" cy="380172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3314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5479</TotalTime>
  <Words>436</Words>
  <Application>Microsoft Office PowerPoint</Application>
  <PresentationFormat>사용자 지정</PresentationFormat>
  <Paragraphs>89</Paragraphs>
  <Slides>13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4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최형준</dc:creator>
  <cp:lastModifiedBy>이종민</cp:lastModifiedBy>
  <cp:revision>265</cp:revision>
  <cp:lastPrinted>2015-07-30T05:43:13Z</cp:lastPrinted>
  <dcterms:created xsi:type="dcterms:W3CDTF">2015-02-16T05:17:29Z</dcterms:created>
  <dcterms:modified xsi:type="dcterms:W3CDTF">2017-05-22T00:27:47Z</dcterms:modified>
</cp:coreProperties>
</file>